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7" r:id="rId2"/>
    <p:sldId id="297" r:id="rId3"/>
    <p:sldId id="296" r:id="rId4"/>
    <p:sldId id="256" r:id="rId5"/>
    <p:sldId id="318" r:id="rId6"/>
    <p:sldId id="316" r:id="rId7"/>
    <p:sldId id="309" r:id="rId8"/>
    <p:sldId id="286" r:id="rId9"/>
    <p:sldId id="315" r:id="rId10"/>
    <p:sldId id="285" r:id="rId11"/>
    <p:sldId id="313" r:id="rId12"/>
    <p:sldId id="321" r:id="rId13"/>
    <p:sldId id="322" r:id="rId14"/>
    <p:sldId id="323" r:id="rId15"/>
    <p:sldId id="324" r:id="rId16"/>
    <p:sldId id="325" r:id="rId17"/>
    <p:sldId id="30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E148"/>
    <a:srgbClr val="FFE843"/>
    <a:srgbClr val="FFFF00"/>
    <a:srgbClr val="00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672" y="-40"/>
      </p:cViewPr>
      <p:guideLst>
        <p:guide orient="horz" pos="208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D797E-1A03-F342-9D5E-BAAADAAC8754}" type="datetimeFigureOut">
              <a:rPr lang="en-US" smtClean="0"/>
              <a:t>6/12/20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F4297-BC3F-FB4F-A5F2-965FCCC38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40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6CD5-B205-B148-820D-501501673F2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0886C-125E-B34D-B5D7-497B92C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9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6CD5-B205-B148-820D-501501673F2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0886C-125E-B34D-B5D7-497B92C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2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6CD5-B205-B148-820D-501501673F2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0886C-125E-B34D-B5D7-497B92C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6CD5-B205-B148-820D-501501673F2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0886C-125E-B34D-B5D7-497B92C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2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6CD5-B205-B148-820D-501501673F2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0886C-125E-B34D-B5D7-497B92C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7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6CD5-B205-B148-820D-501501673F2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0886C-125E-B34D-B5D7-497B92C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6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6CD5-B205-B148-820D-501501673F2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0886C-125E-B34D-B5D7-497B92C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5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6CD5-B205-B148-820D-501501673F2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0886C-125E-B34D-B5D7-497B92C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6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6CD5-B205-B148-820D-501501673F2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0886C-125E-B34D-B5D7-497B92C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6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6CD5-B205-B148-820D-501501673F2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0886C-125E-B34D-B5D7-497B92C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9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6CD5-B205-B148-820D-501501673F2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0886C-125E-B34D-B5D7-497B92C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8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96CD5-B205-B148-820D-501501673F2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0886C-125E-B34D-B5D7-497B92C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5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834" y="124528"/>
            <a:ext cx="884633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smtClean="0">
                <a:solidFill>
                  <a:srgbClr val="00007F"/>
                </a:solidFill>
              </a:rPr>
              <a:t>Hanover High School</a:t>
            </a:r>
          </a:p>
          <a:p>
            <a:pPr algn="ctr"/>
            <a:r>
              <a:rPr lang="en-US" sz="6600" u="sng" dirty="0" smtClean="0">
                <a:solidFill>
                  <a:srgbClr val="00007F"/>
                </a:solidFill>
              </a:rPr>
              <a:t>Athletics</a:t>
            </a:r>
            <a:endParaRPr lang="en-US" sz="6600" u="sng" dirty="0">
              <a:solidFill>
                <a:srgbClr val="00007F"/>
              </a:solidFill>
            </a:endParaRPr>
          </a:p>
        </p:txBody>
      </p:sp>
      <p:pic>
        <p:nvPicPr>
          <p:cNvPr id="3" name="Picture 2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225" y="2647328"/>
            <a:ext cx="3749551" cy="29514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8834" y="5693597"/>
            <a:ext cx="8846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007F"/>
                </a:solidFill>
              </a:rPr>
              <a:t>June </a:t>
            </a:r>
            <a:r>
              <a:rPr lang="en-US" sz="5400" dirty="0" smtClean="0">
                <a:solidFill>
                  <a:srgbClr val="00007F"/>
                </a:solidFill>
              </a:rPr>
              <a:t>17</a:t>
            </a:r>
            <a:r>
              <a:rPr lang="en-US" sz="5400" dirty="0" smtClean="0">
                <a:solidFill>
                  <a:srgbClr val="00007F"/>
                </a:solidFill>
              </a:rPr>
              <a:t>, </a:t>
            </a:r>
            <a:r>
              <a:rPr lang="en-US" sz="5400" dirty="0" smtClean="0">
                <a:solidFill>
                  <a:srgbClr val="00007F"/>
                </a:solidFill>
              </a:rPr>
              <a:t>2020</a:t>
            </a:r>
            <a:endParaRPr lang="en-US" sz="5400" dirty="0">
              <a:solidFill>
                <a:srgbClr val="0000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748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5139" y="79376"/>
            <a:ext cx="9534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rgbClr val="00007F"/>
                </a:solidFill>
              </a:rPr>
              <a:t>Individual Recognitions</a:t>
            </a:r>
            <a:endParaRPr lang="en-US" sz="5400" u="sng" dirty="0">
              <a:solidFill>
                <a:srgbClr val="00007F"/>
              </a:solidFill>
            </a:endParaRPr>
          </a:p>
        </p:txBody>
      </p:sp>
      <p:pic>
        <p:nvPicPr>
          <p:cNvPr id="11" name="Picture 10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8" y="77687"/>
            <a:ext cx="746379" cy="587502"/>
          </a:xfrm>
          <a:prstGeom prst="rect">
            <a:avLst/>
          </a:prstGeom>
        </p:spPr>
      </p:pic>
      <p:pic>
        <p:nvPicPr>
          <p:cNvPr id="12" name="Picture 11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66" y="77687"/>
            <a:ext cx="746379" cy="5875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0472" y="1305682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solidFill>
                  <a:srgbClr val="00007F"/>
                </a:solidFill>
              </a:rPr>
              <a:t>South Sectional Champion - Wrestling</a:t>
            </a:r>
          </a:p>
          <a:p>
            <a:pPr algn="ctr"/>
            <a:r>
              <a:rPr lang="en-US" sz="2800" dirty="0" smtClean="0">
                <a:solidFill>
                  <a:srgbClr val="00007F"/>
                </a:solidFill>
              </a:rPr>
              <a:t>Jack Long (2x), </a:t>
            </a:r>
            <a:r>
              <a:rPr lang="en-US" sz="2800" dirty="0" err="1" smtClean="0">
                <a:solidFill>
                  <a:srgbClr val="00007F"/>
                </a:solidFill>
              </a:rPr>
              <a:t>Tomás</a:t>
            </a:r>
            <a:r>
              <a:rPr lang="en-US" sz="2800" dirty="0" smtClean="0">
                <a:solidFill>
                  <a:srgbClr val="00007F"/>
                </a:solidFill>
              </a:rPr>
              <a:t> McDonough, Griffin </a:t>
            </a:r>
            <a:r>
              <a:rPr lang="en-US" sz="2800" dirty="0" err="1" smtClean="0">
                <a:solidFill>
                  <a:srgbClr val="00007F"/>
                </a:solidFill>
              </a:rPr>
              <a:t>Pithie</a:t>
            </a:r>
            <a:endParaRPr lang="en-US" sz="2800" dirty="0">
              <a:solidFill>
                <a:srgbClr val="00007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472" y="2958964"/>
            <a:ext cx="89916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solidFill>
                  <a:srgbClr val="00007F"/>
                </a:solidFill>
              </a:rPr>
              <a:t>Patriot League – MVP</a:t>
            </a:r>
          </a:p>
          <a:p>
            <a:pPr algn="ctr"/>
            <a:r>
              <a:rPr lang="en-US" sz="2800" dirty="0" smtClean="0">
                <a:solidFill>
                  <a:srgbClr val="00007F"/>
                </a:solidFill>
              </a:rPr>
              <a:t>Girls Soccer – Dot Tilden</a:t>
            </a:r>
          </a:p>
          <a:p>
            <a:pPr algn="ctr"/>
            <a:r>
              <a:rPr lang="en-US" sz="2800" dirty="0" smtClean="0">
                <a:solidFill>
                  <a:srgbClr val="00007F"/>
                </a:solidFill>
              </a:rPr>
              <a:t>Boys Hockey </a:t>
            </a:r>
            <a:r>
              <a:rPr lang="mr-IN" sz="2800" dirty="0" smtClean="0">
                <a:solidFill>
                  <a:srgbClr val="00007F"/>
                </a:solidFill>
              </a:rPr>
              <a:t>–</a:t>
            </a:r>
            <a:r>
              <a:rPr lang="en-US" sz="2800" dirty="0" smtClean="0">
                <a:solidFill>
                  <a:srgbClr val="00007F"/>
                </a:solidFill>
              </a:rPr>
              <a:t> Manning Morris</a:t>
            </a:r>
          </a:p>
          <a:p>
            <a:pPr algn="ctr"/>
            <a:r>
              <a:rPr lang="en-US" sz="2800" dirty="0" smtClean="0">
                <a:solidFill>
                  <a:srgbClr val="00007F"/>
                </a:solidFill>
              </a:rPr>
              <a:t>Girls Cross Country </a:t>
            </a:r>
            <a:r>
              <a:rPr lang="mr-IN" sz="2800" dirty="0" smtClean="0">
                <a:solidFill>
                  <a:srgbClr val="00007F"/>
                </a:solidFill>
              </a:rPr>
              <a:t>–</a:t>
            </a:r>
            <a:r>
              <a:rPr lang="en-US" sz="2800" dirty="0" smtClean="0">
                <a:solidFill>
                  <a:srgbClr val="00007F"/>
                </a:solidFill>
              </a:rPr>
              <a:t> Audrey Wheeler</a:t>
            </a:r>
          </a:p>
          <a:p>
            <a:pPr algn="ctr"/>
            <a:r>
              <a:rPr lang="en-US" sz="2800" dirty="0" smtClean="0">
                <a:solidFill>
                  <a:srgbClr val="00007F"/>
                </a:solidFill>
              </a:rPr>
              <a:t>Girls Swim &amp; Dive </a:t>
            </a:r>
            <a:r>
              <a:rPr lang="mr-IN" sz="2800" dirty="0" smtClean="0">
                <a:solidFill>
                  <a:srgbClr val="00007F"/>
                </a:solidFill>
              </a:rPr>
              <a:t>–</a:t>
            </a:r>
            <a:r>
              <a:rPr lang="en-US" sz="2800" dirty="0" smtClean="0">
                <a:solidFill>
                  <a:srgbClr val="00007F"/>
                </a:solidFill>
              </a:rPr>
              <a:t> Sarah Gavin</a:t>
            </a:r>
          </a:p>
          <a:p>
            <a:pPr algn="ctr"/>
            <a:r>
              <a:rPr lang="en-US" sz="2800" dirty="0" smtClean="0">
                <a:solidFill>
                  <a:srgbClr val="00007F"/>
                </a:solidFill>
              </a:rPr>
              <a:t>Gymnastics </a:t>
            </a:r>
            <a:r>
              <a:rPr lang="mr-IN" sz="2800" dirty="0" smtClean="0">
                <a:solidFill>
                  <a:srgbClr val="00007F"/>
                </a:solidFill>
              </a:rPr>
              <a:t>–</a:t>
            </a:r>
            <a:r>
              <a:rPr lang="en-US" sz="2800" dirty="0" smtClean="0">
                <a:solidFill>
                  <a:srgbClr val="00007F"/>
                </a:solidFill>
              </a:rPr>
              <a:t> </a:t>
            </a:r>
            <a:r>
              <a:rPr lang="en-US" sz="2800" dirty="0" err="1" smtClean="0">
                <a:solidFill>
                  <a:srgbClr val="00007F"/>
                </a:solidFill>
              </a:rPr>
              <a:t>Kayleen</a:t>
            </a:r>
            <a:r>
              <a:rPr lang="en-US" sz="2800" dirty="0" smtClean="0">
                <a:solidFill>
                  <a:srgbClr val="00007F"/>
                </a:solidFill>
              </a:rPr>
              <a:t> </a:t>
            </a:r>
            <a:r>
              <a:rPr lang="en-US" sz="2800" dirty="0" err="1" smtClean="0">
                <a:solidFill>
                  <a:srgbClr val="00007F"/>
                </a:solidFill>
              </a:rPr>
              <a:t>Boutin</a:t>
            </a:r>
            <a:endParaRPr lang="en-US" sz="2800" dirty="0" smtClean="0">
              <a:solidFill>
                <a:srgbClr val="00007F"/>
              </a:solidFill>
            </a:endParaRPr>
          </a:p>
          <a:p>
            <a:pPr algn="ctr"/>
            <a:endParaRPr lang="en-US" sz="1600" dirty="0">
              <a:solidFill>
                <a:srgbClr val="00007F"/>
              </a:solidFill>
            </a:endParaRPr>
          </a:p>
          <a:p>
            <a:pPr algn="ctr"/>
            <a:endParaRPr lang="en-US" sz="1600" dirty="0">
              <a:solidFill>
                <a:srgbClr val="00007F"/>
              </a:solidFill>
            </a:endParaRPr>
          </a:p>
          <a:p>
            <a:pPr algn="ctr"/>
            <a:endParaRPr lang="en-US" sz="1600" dirty="0">
              <a:solidFill>
                <a:srgbClr val="0000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77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5139" y="79376"/>
            <a:ext cx="95342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00007F"/>
                </a:solidFill>
              </a:rPr>
              <a:t>Recognition</a:t>
            </a:r>
          </a:p>
          <a:p>
            <a:pPr algn="ctr"/>
            <a:r>
              <a:rPr lang="en-US" sz="4000" u="sng" dirty="0" smtClean="0">
                <a:solidFill>
                  <a:srgbClr val="00007F"/>
                </a:solidFill>
              </a:rPr>
              <a:t>HHS </a:t>
            </a:r>
            <a:r>
              <a:rPr lang="en-US" sz="4000" u="sng" dirty="0" smtClean="0">
                <a:solidFill>
                  <a:srgbClr val="00007F"/>
                </a:solidFill>
              </a:rPr>
              <a:t>Sports Boosters</a:t>
            </a:r>
          </a:p>
        </p:txBody>
      </p:sp>
      <p:pic>
        <p:nvPicPr>
          <p:cNvPr id="11" name="Picture 10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8" y="77687"/>
            <a:ext cx="746379" cy="587502"/>
          </a:xfrm>
          <a:prstGeom prst="rect">
            <a:avLst/>
          </a:prstGeom>
        </p:spPr>
      </p:pic>
      <p:pic>
        <p:nvPicPr>
          <p:cNvPr id="12" name="Picture 11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66" y="77687"/>
            <a:ext cx="746379" cy="5875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72179" y="1541922"/>
            <a:ext cx="8599642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7F"/>
                </a:solidFill>
              </a:rPr>
              <a:t>Well over a decade of service to HHS Athletics, the current booster group is “graduating.”</a:t>
            </a:r>
          </a:p>
          <a:p>
            <a:endParaRPr lang="en-US" sz="3200" dirty="0">
              <a:solidFill>
                <a:srgbClr val="00007F"/>
              </a:solidFill>
            </a:endParaRPr>
          </a:p>
          <a:p>
            <a:r>
              <a:rPr lang="en-US" sz="3200" dirty="0" smtClean="0">
                <a:solidFill>
                  <a:srgbClr val="00007F"/>
                </a:solidFill>
              </a:rPr>
              <a:t>Lori </a:t>
            </a:r>
            <a:r>
              <a:rPr lang="en-US" sz="3200" dirty="0" err="1" smtClean="0">
                <a:solidFill>
                  <a:srgbClr val="00007F"/>
                </a:solidFill>
              </a:rPr>
              <a:t>Shisler</a:t>
            </a:r>
            <a:r>
              <a:rPr lang="en-US" sz="3200" dirty="0" smtClean="0">
                <a:solidFill>
                  <a:srgbClr val="00007F"/>
                </a:solidFill>
              </a:rPr>
              <a:t>, Bernadette O’Connor, Ed </a:t>
            </a:r>
            <a:r>
              <a:rPr lang="en-US" sz="3200" dirty="0" err="1" smtClean="0">
                <a:solidFill>
                  <a:srgbClr val="00007F"/>
                </a:solidFill>
              </a:rPr>
              <a:t>Alicea</a:t>
            </a:r>
            <a:r>
              <a:rPr lang="en-US" sz="3200" dirty="0" smtClean="0">
                <a:solidFill>
                  <a:srgbClr val="00007F"/>
                </a:solidFill>
              </a:rPr>
              <a:t>, and numerous other Members at Large sacrificed early mornings, late evenings, holidays, and everything between to support the students of HHS.</a:t>
            </a:r>
          </a:p>
          <a:p>
            <a:endParaRPr lang="en-US" sz="3200" dirty="0">
              <a:solidFill>
                <a:srgbClr val="00007F"/>
              </a:solidFill>
            </a:endParaRPr>
          </a:p>
          <a:p>
            <a:r>
              <a:rPr lang="en-US" sz="3200" dirty="0" smtClean="0">
                <a:solidFill>
                  <a:srgbClr val="00007F"/>
                </a:solidFill>
              </a:rPr>
              <a:t>Supported purchases of equipment, scholarships, school and community events.</a:t>
            </a:r>
          </a:p>
        </p:txBody>
      </p:sp>
    </p:spTree>
    <p:extLst>
      <p:ext uri="{BB962C8B-B14F-4D97-AF65-F5344CB8AC3E}">
        <p14:creationId xmlns:p14="http://schemas.microsoft.com/office/powerpoint/2010/main" val="1880497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5139" y="79376"/>
            <a:ext cx="95342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solidFill>
                  <a:srgbClr val="00007F"/>
                </a:solidFill>
              </a:rPr>
              <a:t>HHS Athletic Goals</a:t>
            </a:r>
          </a:p>
        </p:txBody>
      </p:sp>
      <p:pic>
        <p:nvPicPr>
          <p:cNvPr id="11" name="Picture 10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8" y="77687"/>
            <a:ext cx="746379" cy="587502"/>
          </a:xfrm>
          <a:prstGeom prst="rect">
            <a:avLst/>
          </a:prstGeom>
        </p:spPr>
      </p:pic>
      <p:pic>
        <p:nvPicPr>
          <p:cNvPr id="12" name="Picture 11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66" y="77687"/>
            <a:ext cx="746379" cy="5875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82460" y="767222"/>
            <a:ext cx="8179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rgbClr val="00007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7677" y="1028832"/>
            <a:ext cx="8874067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7F"/>
                </a:solidFill>
              </a:rPr>
              <a:t>2020-2021 </a:t>
            </a:r>
            <a:r>
              <a:rPr lang="en-US" sz="3600" dirty="0" smtClean="0">
                <a:solidFill>
                  <a:srgbClr val="00007F"/>
                </a:solidFill>
              </a:rPr>
              <a:t>Goals</a:t>
            </a:r>
            <a:r>
              <a:rPr lang="mr-IN" sz="3600" dirty="0" smtClean="0">
                <a:solidFill>
                  <a:srgbClr val="00007F"/>
                </a:solidFill>
                <a:sym typeface="Wingdings"/>
              </a:rPr>
              <a:t>…</a:t>
            </a:r>
            <a:r>
              <a:rPr lang="en-US" sz="3600" dirty="0" smtClean="0">
                <a:solidFill>
                  <a:srgbClr val="00007F"/>
                </a:solidFill>
                <a:sym typeface="Wingdings"/>
              </a:rPr>
              <a:t>Expectations</a:t>
            </a:r>
            <a:endParaRPr lang="en-US" sz="3600" dirty="0" smtClean="0">
              <a:solidFill>
                <a:srgbClr val="00007F"/>
              </a:solidFill>
            </a:endParaRPr>
          </a:p>
          <a:p>
            <a:endParaRPr lang="en-US" sz="3600" dirty="0" smtClean="0">
              <a:solidFill>
                <a:srgbClr val="00007F"/>
              </a:solidFill>
            </a:endParaRPr>
          </a:p>
          <a:p>
            <a:pPr marL="1028700" lvl="1" indent="-571500">
              <a:buFont typeface="Wingdings" charset="2"/>
              <a:buChar char="q"/>
            </a:pPr>
            <a:r>
              <a:rPr lang="en-US" sz="3600" dirty="0" smtClean="0">
                <a:solidFill>
                  <a:srgbClr val="00007F"/>
                </a:solidFill>
              </a:rPr>
              <a:t>Maintain a participation rate of 70%</a:t>
            </a:r>
          </a:p>
          <a:p>
            <a:pPr marL="1028700" lvl="1" indent="-571500">
              <a:buFont typeface="Wingdings" charset="2"/>
              <a:buChar char="q"/>
            </a:pPr>
            <a:r>
              <a:rPr lang="en-US" sz="3600" dirty="0" smtClean="0">
                <a:solidFill>
                  <a:srgbClr val="00007F"/>
                </a:solidFill>
              </a:rPr>
              <a:t>Continue to foster community engagement</a:t>
            </a:r>
            <a:endParaRPr lang="en-US" sz="1600" dirty="0" smtClean="0">
              <a:solidFill>
                <a:srgbClr val="00007F"/>
              </a:solidFill>
            </a:endParaRPr>
          </a:p>
          <a:p>
            <a:pPr marL="1028700" lvl="1" indent="-571500">
              <a:buFont typeface="Wingdings" charset="2"/>
              <a:buChar char="q"/>
            </a:pPr>
            <a:r>
              <a:rPr lang="en-US" sz="3600" dirty="0" smtClean="0">
                <a:solidFill>
                  <a:srgbClr val="00007F"/>
                </a:solidFill>
              </a:rPr>
              <a:t>Improve overall athletic conditioning and wellness</a:t>
            </a:r>
          </a:p>
          <a:p>
            <a:pPr lvl="1"/>
            <a:endParaRPr lang="en-US" sz="3600" dirty="0" smtClean="0">
              <a:solidFill>
                <a:srgbClr val="0000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09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5139" y="79376"/>
            <a:ext cx="95342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solidFill>
                  <a:srgbClr val="00007F"/>
                </a:solidFill>
              </a:rPr>
              <a:t>HHS Athletic Goals</a:t>
            </a:r>
          </a:p>
        </p:txBody>
      </p:sp>
      <p:pic>
        <p:nvPicPr>
          <p:cNvPr id="11" name="Picture 10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8" y="77687"/>
            <a:ext cx="746379" cy="587502"/>
          </a:xfrm>
          <a:prstGeom prst="rect">
            <a:avLst/>
          </a:prstGeom>
        </p:spPr>
      </p:pic>
      <p:pic>
        <p:nvPicPr>
          <p:cNvPr id="12" name="Picture 11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66" y="77687"/>
            <a:ext cx="746379" cy="5875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82460" y="767222"/>
            <a:ext cx="8179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rgbClr val="00007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7677" y="1028832"/>
            <a:ext cx="8874067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7F"/>
                </a:solidFill>
              </a:rPr>
              <a:t>2020-2021 </a:t>
            </a:r>
            <a:r>
              <a:rPr lang="en-US" sz="3600" dirty="0" smtClean="0">
                <a:solidFill>
                  <a:srgbClr val="00007F"/>
                </a:solidFill>
              </a:rPr>
              <a:t>Goals</a:t>
            </a:r>
            <a:endParaRPr lang="en-US" sz="3600" dirty="0" smtClean="0">
              <a:solidFill>
                <a:srgbClr val="00007F"/>
              </a:solidFill>
            </a:endParaRPr>
          </a:p>
          <a:p>
            <a:endParaRPr lang="en-US" sz="3600" dirty="0" smtClean="0">
              <a:solidFill>
                <a:srgbClr val="00007F"/>
              </a:solidFill>
            </a:endParaRPr>
          </a:p>
          <a:p>
            <a:pPr marL="1028700" lvl="1" indent="-571500">
              <a:buFont typeface="Wingdings" charset="2"/>
              <a:buChar char="q"/>
            </a:pPr>
            <a:r>
              <a:rPr lang="en-US" sz="3600" dirty="0" smtClean="0">
                <a:solidFill>
                  <a:srgbClr val="00007F"/>
                </a:solidFill>
              </a:rPr>
              <a:t>Formulate a new </a:t>
            </a:r>
            <a:r>
              <a:rPr lang="en-US" sz="3600" dirty="0" smtClean="0">
                <a:solidFill>
                  <a:srgbClr val="00007F"/>
                </a:solidFill>
              </a:rPr>
              <a:t>HHS Athletic Booster Organization</a:t>
            </a:r>
          </a:p>
          <a:p>
            <a:pPr marL="1028700" lvl="1" indent="-571500">
              <a:buFont typeface="Wingdings" charset="2"/>
              <a:buChar char="q"/>
            </a:pPr>
            <a:r>
              <a:rPr lang="en-US" sz="3600" dirty="0" smtClean="0">
                <a:solidFill>
                  <a:srgbClr val="00007F"/>
                </a:solidFill>
              </a:rPr>
              <a:t>Institute a Hanover </a:t>
            </a:r>
            <a:r>
              <a:rPr lang="en-US" sz="3600" dirty="0" smtClean="0">
                <a:solidFill>
                  <a:srgbClr val="00007F"/>
                </a:solidFill>
              </a:rPr>
              <a:t>High School Athletic Hall of </a:t>
            </a:r>
            <a:r>
              <a:rPr lang="en-US" sz="3600" dirty="0" smtClean="0">
                <a:solidFill>
                  <a:srgbClr val="00007F"/>
                </a:solidFill>
              </a:rPr>
              <a:t>Fame</a:t>
            </a:r>
          </a:p>
          <a:p>
            <a:pPr marL="1028700" lvl="1" indent="-571500">
              <a:buFont typeface="Wingdings" charset="2"/>
              <a:buChar char="q"/>
            </a:pPr>
            <a:r>
              <a:rPr lang="en-US" sz="3600" dirty="0" smtClean="0">
                <a:solidFill>
                  <a:srgbClr val="00007F"/>
                </a:solidFill>
              </a:rPr>
              <a:t>Increase HHS Athletic involvement with the MIAA </a:t>
            </a:r>
            <a:endParaRPr lang="en-US" sz="3600" dirty="0" smtClean="0">
              <a:solidFill>
                <a:srgbClr val="00007F"/>
              </a:solidFill>
            </a:endParaRPr>
          </a:p>
          <a:p>
            <a:pPr lvl="1"/>
            <a:endParaRPr lang="en-US" sz="3600" dirty="0" smtClean="0">
              <a:solidFill>
                <a:srgbClr val="0000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06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5139" y="79376"/>
            <a:ext cx="95342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solidFill>
                  <a:srgbClr val="00007F"/>
                </a:solidFill>
              </a:rPr>
              <a:t>HHS Athletic Goals</a:t>
            </a:r>
          </a:p>
        </p:txBody>
      </p:sp>
      <p:pic>
        <p:nvPicPr>
          <p:cNvPr id="11" name="Picture 10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8" y="77687"/>
            <a:ext cx="746379" cy="587502"/>
          </a:xfrm>
          <a:prstGeom prst="rect">
            <a:avLst/>
          </a:prstGeom>
        </p:spPr>
      </p:pic>
      <p:pic>
        <p:nvPicPr>
          <p:cNvPr id="12" name="Picture 11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66" y="77687"/>
            <a:ext cx="746379" cy="5875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82460" y="767222"/>
            <a:ext cx="8179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rgbClr val="00007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7677" y="889132"/>
            <a:ext cx="8874067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200" dirty="0" smtClean="0">
                <a:solidFill>
                  <a:srgbClr val="00007F"/>
                </a:solidFill>
              </a:rPr>
              <a:t>Formulating a new </a:t>
            </a:r>
            <a:r>
              <a:rPr lang="en-US" sz="3200" dirty="0" smtClean="0">
                <a:solidFill>
                  <a:srgbClr val="00007F"/>
                </a:solidFill>
              </a:rPr>
              <a:t>HHS Athletic </a:t>
            </a:r>
            <a:r>
              <a:rPr lang="en-US" sz="3200" dirty="0" smtClean="0">
                <a:solidFill>
                  <a:srgbClr val="00007F"/>
                </a:solidFill>
              </a:rPr>
              <a:t>Booster Organization</a:t>
            </a:r>
          </a:p>
          <a:p>
            <a:pPr lvl="1"/>
            <a:endParaRPr lang="en-US" sz="3200" dirty="0" smtClean="0">
              <a:solidFill>
                <a:srgbClr val="00007F"/>
              </a:solidFill>
            </a:endParaRPr>
          </a:p>
          <a:p>
            <a:pPr marL="1371600" lvl="2" indent="-457200">
              <a:buFont typeface="Wingdings" charset="2"/>
              <a:buChar char="q"/>
            </a:pPr>
            <a:r>
              <a:rPr lang="en-US" sz="3200" dirty="0" smtClean="0">
                <a:solidFill>
                  <a:srgbClr val="00007F"/>
                </a:solidFill>
              </a:rPr>
              <a:t>Spring 2020 </a:t>
            </a:r>
            <a:r>
              <a:rPr lang="mr-IN" sz="3200" dirty="0" smtClean="0">
                <a:solidFill>
                  <a:srgbClr val="00007F"/>
                </a:solidFill>
              </a:rPr>
              <a:t>–</a:t>
            </a:r>
            <a:r>
              <a:rPr lang="en-US" sz="3200" dirty="0" smtClean="0">
                <a:solidFill>
                  <a:srgbClr val="00007F"/>
                </a:solidFill>
              </a:rPr>
              <a:t> Solicit Board Members</a:t>
            </a:r>
          </a:p>
          <a:p>
            <a:pPr lvl="2"/>
            <a:endParaRPr lang="en-US" sz="3200" dirty="0" smtClean="0">
              <a:solidFill>
                <a:srgbClr val="00007F"/>
              </a:solidFill>
            </a:endParaRPr>
          </a:p>
          <a:p>
            <a:pPr marL="1371600" lvl="2" indent="-457200">
              <a:buFont typeface="Wingdings" charset="2"/>
              <a:buChar char="q"/>
            </a:pPr>
            <a:r>
              <a:rPr lang="en-US" sz="3200" dirty="0" smtClean="0">
                <a:solidFill>
                  <a:srgbClr val="00007F"/>
                </a:solidFill>
              </a:rPr>
              <a:t>Summer 2020 </a:t>
            </a:r>
            <a:r>
              <a:rPr lang="mr-IN" sz="3200" dirty="0" smtClean="0">
                <a:solidFill>
                  <a:srgbClr val="00007F"/>
                </a:solidFill>
              </a:rPr>
              <a:t>–</a:t>
            </a:r>
            <a:r>
              <a:rPr lang="en-US" sz="3200" dirty="0" smtClean="0">
                <a:solidFill>
                  <a:srgbClr val="00007F"/>
                </a:solidFill>
              </a:rPr>
              <a:t> Develop Policies and Bylaws</a:t>
            </a:r>
          </a:p>
          <a:p>
            <a:pPr lvl="2"/>
            <a:endParaRPr lang="en-US" sz="3200" dirty="0" smtClean="0">
              <a:solidFill>
                <a:srgbClr val="00007F"/>
              </a:solidFill>
            </a:endParaRPr>
          </a:p>
          <a:p>
            <a:pPr marL="1371600" lvl="2" indent="-457200">
              <a:buFont typeface="Wingdings" charset="2"/>
              <a:buChar char="q"/>
            </a:pPr>
            <a:r>
              <a:rPr lang="en-US" sz="3200" dirty="0" smtClean="0">
                <a:solidFill>
                  <a:srgbClr val="00007F"/>
                </a:solidFill>
              </a:rPr>
              <a:t>Fall 2020 </a:t>
            </a:r>
            <a:r>
              <a:rPr lang="mr-IN" sz="3200" dirty="0" smtClean="0">
                <a:solidFill>
                  <a:srgbClr val="00007F"/>
                </a:solidFill>
              </a:rPr>
              <a:t>–</a:t>
            </a:r>
            <a:r>
              <a:rPr lang="en-US" sz="3200" dirty="0" smtClean="0">
                <a:solidFill>
                  <a:srgbClr val="00007F"/>
                </a:solidFill>
              </a:rPr>
              <a:t> Promote and Implement New Organization</a:t>
            </a:r>
            <a:endParaRPr lang="en-US" sz="3200" dirty="0" smtClean="0">
              <a:solidFill>
                <a:srgbClr val="0000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367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5139" y="79376"/>
            <a:ext cx="95342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solidFill>
                  <a:srgbClr val="00007F"/>
                </a:solidFill>
              </a:rPr>
              <a:t>HHS Athletic Goals</a:t>
            </a:r>
          </a:p>
        </p:txBody>
      </p:sp>
      <p:pic>
        <p:nvPicPr>
          <p:cNvPr id="11" name="Picture 10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8" y="77687"/>
            <a:ext cx="746379" cy="587502"/>
          </a:xfrm>
          <a:prstGeom prst="rect">
            <a:avLst/>
          </a:prstGeom>
        </p:spPr>
      </p:pic>
      <p:pic>
        <p:nvPicPr>
          <p:cNvPr id="12" name="Picture 11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66" y="77687"/>
            <a:ext cx="746379" cy="5875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82460" y="767222"/>
            <a:ext cx="8179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rgbClr val="00007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7677" y="825632"/>
            <a:ext cx="8874067" cy="6124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200" dirty="0" smtClean="0">
                <a:solidFill>
                  <a:srgbClr val="00007F"/>
                </a:solidFill>
              </a:rPr>
              <a:t>Hanover High School Athletic Hall of Fame</a:t>
            </a:r>
            <a:endParaRPr lang="en-US" sz="3200" dirty="0" smtClean="0">
              <a:solidFill>
                <a:srgbClr val="00007F"/>
              </a:solidFill>
            </a:endParaRPr>
          </a:p>
          <a:p>
            <a:pPr lvl="1"/>
            <a:endParaRPr lang="en-US" sz="2400" dirty="0" smtClean="0">
              <a:solidFill>
                <a:srgbClr val="00007F"/>
              </a:solidFill>
            </a:endParaRPr>
          </a:p>
          <a:p>
            <a:pPr marL="1371600" lvl="2" indent="-457200">
              <a:buFont typeface="Wingdings" charset="2"/>
              <a:buChar char="q"/>
            </a:pPr>
            <a:r>
              <a:rPr lang="en-US" sz="3200" dirty="0" smtClean="0">
                <a:solidFill>
                  <a:srgbClr val="00007F"/>
                </a:solidFill>
              </a:rPr>
              <a:t>Summer 2020 </a:t>
            </a:r>
            <a:r>
              <a:rPr lang="mr-IN" sz="3200" dirty="0" smtClean="0">
                <a:solidFill>
                  <a:srgbClr val="00007F"/>
                </a:solidFill>
              </a:rPr>
              <a:t>–</a:t>
            </a:r>
            <a:r>
              <a:rPr lang="en-US" sz="3200" dirty="0" smtClean="0">
                <a:solidFill>
                  <a:srgbClr val="00007F"/>
                </a:solidFill>
              </a:rPr>
              <a:t> Formulate HOF Selection Committee</a:t>
            </a:r>
          </a:p>
          <a:p>
            <a:pPr marL="1371600" lvl="2" indent="-457200">
              <a:buFont typeface="Wingdings" charset="2"/>
              <a:buChar char="q"/>
            </a:pPr>
            <a:endParaRPr lang="en-US" sz="2400" dirty="0">
              <a:solidFill>
                <a:srgbClr val="00007F"/>
              </a:solidFill>
            </a:endParaRPr>
          </a:p>
          <a:p>
            <a:pPr marL="1371600" lvl="2" indent="-457200">
              <a:buFont typeface="Wingdings" charset="2"/>
              <a:buChar char="q"/>
            </a:pPr>
            <a:r>
              <a:rPr lang="en-US" sz="3200" dirty="0" smtClean="0">
                <a:solidFill>
                  <a:srgbClr val="00007F"/>
                </a:solidFill>
              </a:rPr>
              <a:t>Fall 2020 </a:t>
            </a:r>
            <a:r>
              <a:rPr lang="mr-IN" sz="3200" dirty="0" smtClean="0">
                <a:solidFill>
                  <a:srgbClr val="00007F"/>
                </a:solidFill>
              </a:rPr>
              <a:t>–</a:t>
            </a:r>
            <a:r>
              <a:rPr lang="en-US" sz="3200" dirty="0" smtClean="0">
                <a:solidFill>
                  <a:srgbClr val="00007F"/>
                </a:solidFill>
              </a:rPr>
              <a:t> Formulate HOF Nomination and Selection Process</a:t>
            </a:r>
          </a:p>
          <a:p>
            <a:pPr lvl="2"/>
            <a:endParaRPr lang="en-US" sz="2400" dirty="0" smtClean="0">
              <a:solidFill>
                <a:srgbClr val="00007F"/>
              </a:solidFill>
            </a:endParaRPr>
          </a:p>
          <a:p>
            <a:pPr marL="1371600" lvl="2" indent="-457200">
              <a:buFont typeface="Wingdings" charset="2"/>
              <a:buChar char="q"/>
            </a:pPr>
            <a:r>
              <a:rPr lang="en-US" sz="3200" dirty="0" smtClean="0">
                <a:solidFill>
                  <a:srgbClr val="00007F"/>
                </a:solidFill>
              </a:rPr>
              <a:t>Spring 2021 </a:t>
            </a:r>
            <a:r>
              <a:rPr lang="mr-IN" sz="3200" dirty="0" smtClean="0">
                <a:solidFill>
                  <a:srgbClr val="00007F"/>
                </a:solidFill>
              </a:rPr>
              <a:t>–</a:t>
            </a:r>
            <a:r>
              <a:rPr lang="en-US" sz="3200" dirty="0" smtClean="0">
                <a:solidFill>
                  <a:srgbClr val="00007F"/>
                </a:solidFill>
              </a:rPr>
              <a:t> Accept Nominations for the 2021 Class of HOF Inductees</a:t>
            </a:r>
          </a:p>
          <a:p>
            <a:pPr lvl="2"/>
            <a:endParaRPr lang="en-US" sz="2400" dirty="0" smtClean="0">
              <a:solidFill>
                <a:srgbClr val="00007F"/>
              </a:solidFill>
            </a:endParaRPr>
          </a:p>
          <a:p>
            <a:pPr marL="1371600" lvl="2" indent="-457200">
              <a:buFont typeface="Wingdings" charset="2"/>
              <a:buChar char="q"/>
            </a:pPr>
            <a:r>
              <a:rPr lang="en-US" sz="3200" dirty="0" smtClean="0">
                <a:solidFill>
                  <a:srgbClr val="00007F"/>
                </a:solidFill>
              </a:rPr>
              <a:t>Fall 2021 </a:t>
            </a:r>
            <a:r>
              <a:rPr lang="mr-IN" sz="3200" dirty="0" smtClean="0">
                <a:solidFill>
                  <a:srgbClr val="00007F"/>
                </a:solidFill>
              </a:rPr>
              <a:t>–</a:t>
            </a:r>
            <a:r>
              <a:rPr lang="en-US" sz="3200" dirty="0" smtClean="0">
                <a:solidFill>
                  <a:srgbClr val="00007F"/>
                </a:solidFill>
              </a:rPr>
              <a:t> Host Inaugural HHS Athletic HOF Class</a:t>
            </a:r>
            <a:endParaRPr lang="en-US" sz="3200" dirty="0" smtClean="0">
              <a:solidFill>
                <a:srgbClr val="0000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04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5139" y="79376"/>
            <a:ext cx="95342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solidFill>
                  <a:srgbClr val="00007F"/>
                </a:solidFill>
              </a:rPr>
              <a:t>HHS Athletic Goals</a:t>
            </a:r>
          </a:p>
        </p:txBody>
      </p:sp>
      <p:pic>
        <p:nvPicPr>
          <p:cNvPr id="11" name="Picture 10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8" y="77687"/>
            <a:ext cx="746379" cy="587502"/>
          </a:xfrm>
          <a:prstGeom prst="rect">
            <a:avLst/>
          </a:prstGeom>
        </p:spPr>
      </p:pic>
      <p:pic>
        <p:nvPicPr>
          <p:cNvPr id="12" name="Picture 11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66" y="77687"/>
            <a:ext cx="746379" cy="5875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82460" y="767222"/>
            <a:ext cx="8179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rgbClr val="00007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177" y="1016132"/>
            <a:ext cx="88740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200" dirty="0" smtClean="0">
                <a:solidFill>
                  <a:srgbClr val="00007F"/>
                </a:solidFill>
              </a:rPr>
              <a:t>HHS </a:t>
            </a:r>
            <a:r>
              <a:rPr lang="en-US" sz="3200" dirty="0">
                <a:solidFill>
                  <a:srgbClr val="00007F"/>
                </a:solidFill>
              </a:rPr>
              <a:t>Athletic involvement with the MIAA </a:t>
            </a:r>
          </a:p>
          <a:p>
            <a:pPr lvl="1"/>
            <a:endParaRPr lang="en-US" sz="2400" dirty="0" smtClean="0">
              <a:solidFill>
                <a:srgbClr val="00007F"/>
              </a:solidFill>
            </a:endParaRPr>
          </a:p>
          <a:p>
            <a:pPr marL="1257300" lvl="2" indent="-342900">
              <a:buFont typeface="Wingdings" charset="2"/>
              <a:buChar char="q"/>
            </a:pPr>
            <a:r>
              <a:rPr lang="en-US" sz="3200" dirty="0" smtClean="0">
                <a:solidFill>
                  <a:srgbClr val="00007F"/>
                </a:solidFill>
              </a:rPr>
              <a:t>Summer 2020 - Apply for various Committee Vacancies</a:t>
            </a:r>
          </a:p>
        </p:txBody>
      </p:sp>
    </p:spTree>
    <p:extLst>
      <p:ext uri="{BB962C8B-B14F-4D97-AF65-F5344CB8AC3E}">
        <p14:creationId xmlns:p14="http://schemas.microsoft.com/office/powerpoint/2010/main" val="307296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0606" y="456343"/>
            <a:ext cx="8082788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7F"/>
                </a:solidFill>
              </a:rPr>
              <a:t>Continued Thanks to the following for helping Hanover High School Athletics achieve the current level of success.</a:t>
            </a:r>
            <a:endParaRPr lang="en-US" sz="3600" dirty="0">
              <a:solidFill>
                <a:srgbClr val="00007F"/>
              </a:solidFill>
            </a:endParaRPr>
          </a:p>
          <a:p>
            <a:pPr algn="ctr"/>
            <a:endParaRPr lang="en-US" sz="2000" dirty="0">
              <a:solidFill>
                <a:srgbClr val="00007F"/>
              </a:solidFill>
            </a:endParaRPr>
          </a:p>
          <a:p>
            <a:pPr marL="2343150" lvl="4" indent="-514350">
              <a:buFont typeface="Arial"/>
              <a:buChar char="•"/>
            </a:pPr>
            <a:r>
              <a:rPr lang="en-US" sz="3200" dirty="0" smtClean="0">
                <a:solidFill>
                  <a:srgbClr val="00007F"/>
                </a:solidFill>
              </a:rPr>
              <a:t>Student-Athletes</a:t>
            </a:r>
          </a:p>
          <a:p>
            <a:pPr marL="2343150" lvl="4" indent="-514350">
              <a:buFont typeface="Arial"/>
              <a:buChar char="•"/>
            </a:pPr>
            <a:r>
              <a:rPr lang="en-US" sz="3200" dirty="0" smtClean="0">
                <a:solidFill>
                  <a:srgbClr val="00007F"/>
                </a:solidFill>
              </a:rPr>
              <a:t>HHS Sports Boosters</a:t>
            </a:r>
          </a:p>
          <a:p>
            <a:pPr marL="2343150" lvl="4" indent="-514350">
              <a:buFont typeface="Arial"/>
              <a:buChar char="•"/>
            </a:pPr>
            <a:r>
              <a:rPr lang="en-US" sz="3200" dirty="0" smtClean="0">
                <a:solidFill>
                  <a:srgbClr val="00007F"/>
                </a:solidFill>
              </a:rPr>
              <a:t>HHS Athletics Staff</a:t>
            </a:r>
          </a:p>
          <a:p>
            <a:pPr marL="2343150" lvl="4" indent="-514350">
              <a:buFont typeface="Arial"/>
              <a:buChar char="•"/>
            </a:pPr>
            <a:r>
              <a:rPr lang="en-US" sz="3200" dirty="0" smtClean="0">
                <a:solidFill>
                  <a:srgbClr val="00007F"/>
                </a:solidFill>
              </a:rPr>
              <a:t>HPS Administration</a:t>
            </a:r>
            <a:endParaRPr lang="en-US" sz="3200" dirty="0">
              <a:solidFill>
                <a:srgbClr val="00007F"/>
              </a:solidFill>
            </a:endParaRPr>
          </a:p>
          <a:p>
            <a:pPr marL="2343150" lvl="4" indent="-514350">
              <a:buFont typeface="Arial"/>
              <a:buChar char="•"/>
            </a:pPr>
            <a:r>
              <a:rPr lang="en-US" sz="3200" dirty="0" smtClean="0">
                <a:solidFill>
                  <a:srgbClr val="00007F"/>
                </a:solidFill>
              </a:rPr>
              <a:t>Parents &amp; Community</a:t>
            </a:r>
          </a:p>
          <a:p>
            <a:pPr marL="2343150" lvl="4" indent="-514350">
              <a:buFont typeface="Arial"/>
              <a:buChar char="•"/>
            </a:pPr>
            <a:r>
              <a:rPr lang="en-US" sz="3200" dirty="0" smtClean="0">
                <a:solidFill>
                  <a:srgbClr val="00007F"/>
                </a:solidFill>
              </a:rPr>
              <a:t>Town Departments</a:t>
            </a:r>
          </a:p>
          <a:p>
            <a:pPr marL="2343150" lvl="4" indent="-514350">
              <a:buFont typeface="Arial"/>
              <a:buChar char="•"/>
            </a:pPr>
            <a:r>
              <a:rPr lang="en-US" sz="3200" dirty="0" smtClean="0">
                <a:solidFill>
                  <a:srgbClr val="00007F"/>
                </a:solidFill>
              </a:rPr>
              <a:t>Youth Organizations</a:t>
            </a:r>
          </a:p>
          <a:p>
            <a:pPr marL="2343150" lvl="4" indent="-514350">
              <a:buFont typeface="Arial"/>
              <a:buChar char="•"/>
            </a:pPr>
            <a:r>
              <a:rPr lang="en-US" sz="3200" dirty="0" smtClean="0">
                <a:solidFill>
                  <a:srgbClr val="00007F"/>
                </a:solidFill>
              </a:rPr>
              <a:t>Local Businesses</a:t>
            </a:r>
          </a:p>
        </p:txBody>
      </p:sp>
      <p:pic>
        <p:nvPicPr>
          <p:cNvPr id="4" name="Picture 3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8" y="77687"/>
            <a:ext cx="746379" cy="587502"/>
          </a:xfrm>
          <a:prstGeom prst="rect">
            <a:avLst/>
          </a:prstGeom>
        </p:spPr>
      </p:pic>
      <p:pic>
        <p:nvPicPr>
          <p:cNvPr id="5" name="Picture 4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66" y="77687"/>
            <a:ext cx="746379" cy="58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25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5139" y="79376"/>
            <a:ext cx="9534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rgbClr val="00007F"/>
                </a:solidFill>
              </a:rPr>
              <a:t>Fall Sport Offerings</a:t>
            </a:r>
            <a:endParaRPr lang="en-US" sz="5400" u="sng" dirty="0">
              <a:solidFill>
                <a:srgbClr val="00007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24622"/>
            <a:ext cx="52162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00007F"/>
                </a:solidFill>
              </a:rPr>
              <a:t>Boys:</a:t>
            </a: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Soccer (2)</a:t>
            </a: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Cross Country (1)</a:t>
            </a: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Football (3)</a:t>
            </a: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Golf (2)</a:t>
            </a:r>
          </a:p>
          <a:p>
            <a:pPr algn="ctr"/>
            <a:endParaRPr lang="en-US" sz="4000" dirty="0" smtClean="0">
              <a:solidFill>
                <a:srgbClr val="00007F"/>
              </a:solidFill>
            </a:endParaRPr>
          </a:p>
          <a:p>
            <a:pPr algn="ctr"/>
            <a:endParaRPr lang="en-US" sz="4000" dirty="0">
              <a:solidFill>
                <a:srgbClr val="00007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7721" y="1724622"/>
            <a:ext cx="52162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00007F"/>
                </a:solidFill>
              </a:rPr>
              <a:t>Girls:</a:t>
            </a: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Soccer (2)</a:t>
            </a: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Cross Country (1)</a:t>
            </a: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Field Hockey (3)</a:t>
            </a: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Cheerleading (2)</a:t>
            </a: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Volleyball (3)</a:t>
            </a:r>
          </a:p>
          <a:p>
            <a:pPr algn="ctr"/>
            <a:endParaRPr lang="en-US" sz="4000" dirty="0">
              <a:solidFill>
                <a:srgbClr val="00007F"/>
              </a:solidFill>
            </a:endParaRPr>
          </a:p>
        </p:txBody>
      </p:sp>
      <p:pic>
        <p:nvPicPr>
          <p:cNvPr id="7" name="Picture 6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8" y="77687"/>
            <a:ext cx="746379" cy="587502"/>
          </a:xfrm>
          <a:prstGeom prst="rect">
            <a:avLst/>
          </a:prstGeom>
        </p:spPr>
      </p:pic>
      <p:pic>
        <p:nvPicPr>
          <p:cNvPr id="9" name="Picture 8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66" y="77687"/>
            <a:ext cx="746379" cy="58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93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5139" y="79376"/>
            <a:ext cx="9534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rgbClr val="00007F"/>
                </a:solidFill>
              </a:rPr>
              <a:t>Winter Sport Offerings</a:t>
            </a:r>
            <a:endParaRPr lang="en-US" sz="5400" u="sng" dirty="0">
              <a:solidFill>
                <a:srgbClr val="00007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41798"/>
            <a:ext cx="52162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00007F"/>
                </a:solidFill>
              </a:rPr>
              <a:t>Boys:</a:t>
            </a: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Basketball (3)</a:t>
            </a: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Hockey (2)</a:t>
            </a: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Skiing* </a:t>
            </a:r>
            <a:r>
              <a:rPr lang="en-US" sz="4000" dirty="0" smtClean="0">
                <a:solidFill>
                  <a:srgbClr val="00007F"/>
                </a:solidFill>
              </a:rPr>
              <a:t>(</a:t>
            </a:r>
            <a:r>
              <a:rPr lang="en-US" sz="4000" dirty="0" smtClean="0">
                <a:solidFill>
                  <a:srgbClr val="00007F"/>
                </a:solidFill>
              </a:rPr>
              <a:t>1)</a:t>
            </a:r>
            <a:endParaRPr lang="en-US" sz="4000" dirty="0" smtClean="0">
              <a:solidFill>
                <a:srgbClr val="00007F"/>
              </a:solidFill>
            </a:endParaRP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Swimming* (1)</a:t>
            </a:r>
            <a:endParaRPr lang="en-US" sz="4000" dirty="0" smtClean="0">
              <a:solidFill>
                <a:srgbClr val="00007F"/>
              </a:solidFill>
            </a:endParaRPr>
          </a:p>
          <a:p>
            <a:pPr algn="ctr"/>
            <a:r>
              <a:rPr lang="en-US" sz="4000" dirty="0" smtClean="0">
                <a:solidFill>
                  <a:srgbClr val="00007F"/>
                </a:solidFill>
                <a:effectLst/>
              </a:rPr>
              <a:t>Track &amp; Field (1)</a:t>
            </a: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Wrestling* </a:t>
            </a:r>
            <a:r>
              <a:rPr lang="en-US" sz="4000" dirty="0" smtClean="0">
                <a:solidFill>
                  <a:srgbClr val="00007F"/>
                </a:solidFill>
              </a:rPr>
              <a:t>(1)</a:t>
            </a:r>
            <a:endParaRPr lang="en-US" sz="4000" dirty="0">
              <a:solidFill>
                <a:srgbClr val="00007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7721" y="1041798"/>
            <a:ext cx="52162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00007F"/>
                </a:solidFill>
              </a:rPr>
              <a:t>Girls:</a:t>
            </a: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Basketball (3)</a:t>
            </a: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Hockey* (1)</a:t>
            </a:r>
            <a:endParaRPr lang="en-US" sz="4000" dirty="0" smtClean="0">
              <a:solidFill>
                <a:srgbClr val="00007F"/>
              </a:solidFill>
            </a:endParaRP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Skiing* (1)</a:t>
            </a:r>
            <a:endParaRPr lang="en-US" sz="4000" dirty="0" smtClean="0">
              <a:solidFill>
                <a:srgbClr val="00007F"/>
              </a:solidFill>
            </a:endParaRP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Swimming* (1)</a:t>
            </a:r>
            <a:endParaRPr lang="en-US" sz="4000" dirty="0" smtClean="0">
              <a:solidFill>
                <a:srgbClr val="00007F"/>
              </a:solidFill>
            </a:endParaRPr>
          </a:p>
          <a:p>
            <a:pPr algn="ctr"/>
            <a:r>
              <a:rPr lang="en-US" sz="4000" dirty="0">
                <a:solidFill>
                  <a:srgbClr val="00007F"/>
                </a:solidFill>
                <a:effectLst/>
              </a:rPr>
              <a:t>Track &amp; </a:t>
            </a:r>
            <a:r>
              <a:rPr lang="en-US" sz="4000" dirty="0" smtClean="0">
                <a:solidFill>
                  <a:srgbClr val="00007F"/>
                </a:solidFill>
                <a:effectLst/>
              </a:rPr>
              <a:t>Field (1)</a:t>
            </a:r>
            <a:endParaRPr lang="en-US" sz="4000" dirty="0">
              <a:solidFill>
                <a:srgbClr val="00007F"/>
              </a:solidFill>
              <a:effectLst/>
            </a:endParaRP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Gymnastics (1)</a:t>
            </a:r>
          </a:p>
          <a:p>
            <a:pPr algn="ctr"/>
            <a:r>
              <a:rPr lang="en-US" sz="4000" dirty="0" smtClean="0">
                <a:solidFill>
                  <a:srgbClr val="00007F"/>
                </a:solidFill>
              </a:rPr>
              <a:t>Dance (1)</a:t>
            </a:r>
            <a:endParaRPr lang="en-US" sz="4000" dirty="0">
              <a:solidFill>
                <a:srgbClr val="00007F"/>
              </a:solidFill>
            </a:endParaRPr>
          </a:p>
        </p:txBody>
      </p:sp>
      <p:pic>
        <p:nvPicPr>
          <p:cNvPr id="9" name="Picture 8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8" y="77687"/>
            <a:ext cx="746379" cy="587502"/>
          </a:xfrm>
          <a:prstGeom prst="rect">
            <a:avLst/>
          </a:prstGeom>
        </p:spPr>
      </p:pic>
      <p:pic>
        <p:nvPicPr>
          <p:cNvPr id="10" name="Picture 9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66" y="77687"/>
            <a:ext cx="746379" cy="5875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60350" y="6147456"/>
            <a:ext cx="9664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7F"/>
                </a:solidFill>
              </a:rPr>
              <a:t>* - MIAA Approved Cooperative Team</a:t>
            </a:r>
            <a:endParaRPr lang="en-US" sz="3200" dirty="0" smtClean="0">
              <a:solidFill>
                <a:srgbClr val="0000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75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5139" y="79376"/>
            <a:ext cx="9534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rgbClr val="00007F"/>
                </a:solidFill>
              </a:rPr>
              <a:t>Spring Sport Offerings</a:t>
            </a:r>
            <a:endParaRPr lang="en-US" sz="5400" u="sng" dirty="0">
              <a:solidFill>
                <a:srgbClr val="00007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4814"/>
            <a:ext cx="5216279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solidFill>
                  <a:srgbClr val="00007F"/>
                </a:solidFill>
              </a:rPr>
              <a:t>Boys:</a:t>
            </a:r>
          </a:p>
          <a:p>
            <a:pPr algn="ctr"/>
            <a:r>
              <a:rPr lang="en-US" sz="4400" dirty="0" smtClean="0">
                <a:solidFill>
                  <a:srgbClr val="00007F"/>
                </a:solidFill>
              </a:rPr>
              <a:t>Lacrosse (2)</a:t>
            </a:r>
          </a:p>
          <a:p>
            <a:pPr algn="ctr"/>
            <a:r>
              <a:rPr lang="en-US" sz="4400" dirty="0" smtClean="0">
                <a:solidFill>
                  <a:srgbClr val="00007F"/>
                </a:solidFill>
              </a:rPr>
              <a:t>Track &amp; Field (1)</a:t>
            </a:r>
          </a:p>
          <a:p>
            <a:pPr algn="ctr"/>
            <a:r>
              <a:rPr lang="en-US" sz="4400" dirty="0" smtClean="0">
                <a:solidFill>
                  <a:srgbClr val="00007F"/>
                </a:solidFill>
              </a:rPr>
              <a:t>Baseball (2)</a:t>
            </a:r>
          </a:p>
          <a:p>
            <a:pPr algn="ctr"/>
            <a:r>
              <a:rPr lang="en-US" sz="4400" dirty="0" smtClean="0">
                <a:solidFill>
                  <a:srgbClr val="00007F"/>
                </a:solidFill>
              </a:rPr>
              <a:t>Tennis (1)</a:t>
            </a:r>
          </a:p>
          <a:p>
            <a:pPr algn="ctr"/>
            <a:r>
              <a:rPr lang="en-US" sz="4400" dirty="0" smtClean="0">
                <a:solidFill>
                  <a:srgbClr val="00007F"/>
                </a:solidFill>
              </a:rPr>
              <a:t>Rugby (2)</a:t>
            </a:r>
            <a:endParaRPr lang="en-US" sz="4400" dirty="0">
              <a:solidFill>
                <a:srgbClr val="00007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7721" y="1674814"/>
            <a:ext cx="521627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solidFill>
                  <a:srgbClr val="00007F"/>
                </a:solidFill>
              </a:rPr>
              <a:t>Girls:</a:t>
            </a:r>
          </a:p>
          <a:p>
            <a:pPr algn="ctr"/>
            <a:r>
              <a:rPr lang="en-US" sz="4400" dirty="0" smtClean="0">
                <a:solidFill>
                  <a:srgbClr val="00007F"/>
                </a:solidFill>
              </a:rPr>
              <a:t>Lacrosse (2)</a:t>
            </a:r>
          </a:p>
          <a:p>
            <a:pPr algn="ctr"/>
            <a:r>
              <a:rPr lang="en-US" sz="4400" dirty="0" smtClean="0">
                <a:solidFill>
                  <a:srgbClr val="00007F"/>
                </a:solidFill>
              </a:rPr>
              <a:t>Track &amp; Field (1)</a:t>
            </a:r>
          </a:p>
          <a:p>
            <a:pPr algn="ctr"/>
            <a:r>
              <a:rPr lang="en-US" sz="4400" dirty="0" smtClean="0">
                <a:solidFill>
                  <a:srgbClr val="00007F"/>
                </a:solidFill>
              </a:rPr>
              <a:t>Softball (2)</a:t>
            </a:r>
          </a:p>
          <a:p>
            <a:pPr algn="ctr"/>
            <a:r>
              <a:rPr lang="en-US" sz="4400" dirty="0" smtClean="0">
                <a:solidFill>
                  <a:srgbClr val="00007F"/>
                </a:solidFill>
              </a:rPr>
              <a:t>Tennis (1)</a:t>
            </a:r>
          </a:p>
        </p:txBody>
      </p:sp>
      <p:pic>
        <p:nvPicPr>
          <p:cNvPr id="9" name="Picture 8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8" y="77687"/>
            <a:ext cx="746379" cy="587502"/>
          </a:xfrm>
          <a:prstGeom prst="rect">
            <a:avLst/>
          </a:prstGeom>
        </p:spPr>
      </p:pic>
      <p:pic>
        <p:nvPicPr>
          <p:cNvPr id="10" name="Picture 9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66" y="77687"/>
            <a:ext cx="746379" cy="58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579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5139" y="79376"/>
            <a:ext cx="9534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rgbClr val="00007F"/>
                </a:solidFill>
              </a:rPr>
              <a:t>Unified Sports</a:t>
            </a:r>
            <a:endParaRPr lang="en-US" sz="5400" u="sng" dirty="0">
              <a:solidFill>
                <a:srgbClr val="00007F"/>
              </a:solidFill>
            </a:endParaRPr>
          </a:p>
        </p:txBody>
      </p:sp>
      <p:pic>
        <p:nvPicPr>
          <p:cNvPr id="9" name="Picture 8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8" y="77687"/>
            <a:ext cx="746379" cy="587502"/>
          </a:xfrm>
          <a:prstGeom prst="rect">
            <a:avLst/>
          </a:prstGeom>
        </p:spPr>
      </p:pic>
      <p:pic>
        <p:nvPicPr>
          <p:cNvPr id="10" name="Picture 9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66" y="77687"/>
            <a:ext cx="746379" cy="58750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590902" y="1270912"/>
            <a:ext cx="34686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solidFill>
                  <a:srgbClr val="00007F"/>
                </a:solidFill>
              </a:rPr>
              <a:t>Offerings</a:t>
            </a:r>
          </a:p>
          <a:p>
            <a:pPr algn="ctr"/>
            <a:r>
              <a:rPr lang="en-US" sz="3600" dirty="0" smtClean="0">
                <a:solidFill>
                  <a:srgbClr val="00007F"/>
                </a:solidFill>
              </a:rPr>
              <a:t>Soccer</a:t>
            </a:r>
          </a:p>
          <a:p>
            <a:pPr algn="ctr"/>
            <a:r>
              <a:rPr lang="en-US" sz="3600" dirty="0" smtClean="0">
                <a:solidFill>
                  <a:srgbClr val="00007F"/>
                </a:solidFill>
              </a:rPr>
              <a:t>Basketball</a:t>
            </a:r>
          </a:p>
          <a:p>
            <a:pPr algn="ctr"/>
            <a:r>
              <a:rPr lang="en-US" sz="3600" dirty="0" smtClean="0">
                <a:solidFill>
                  <a:srgbClr val="00007F"/>
                </a:solidFill>
              </a:rPr>
              <a:t>Kickball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90902" y="3705276"/>
            <a:ext cx="34686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solidFill>
                  <a:srgbClr val="00007F"/>
                </a:solidFill>
              </a:rPr>
              <a:t>Opponents</a:t>
            </a:r>
          </a:p>
          <a:p>
            <a:pPr algn="ctr"/>
            <a:r>
              <a:rPr lang="en-US" sz="3600" dirty="0" smtClean="0">
                <a:solidFill>
                  <a:srgbClr val="00007F"/>
                </a:solidFill>
              </a:rPr>
              <a:t>Abington</a:t>
            </a:r>
          </a:p>
          <a:p>
            <a:pPr algn="ctr"/>
            <a:r>
              <a:rPr lang="en-US" sz="3600" dirty="0" smtClean="0">
                <a:solidFill>
                  <a:srgbClr val="00007F"/>
                </a:solidFill>
              </a:rPr>
              <a:t>Marshfield</a:t>
            </a:r>
          </a:p>
          <a:p>
            <a:pPr algn="ctr"/>
            <a:r>
              <a:rPr lang="en-US" sz="3600" dirty="0" smtClean="0">
                <a:solidFill>
                  <a:srgbClr val="00007F"/>
                </a:solidFill>
              </a:rPr>
              <a:t>Rockland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83969" y="1397912"/>
            <a:ext cx="4949964" cy="3783570"/>
            <a:chOff x="417068" y="1880512"/>
            <a:chExt cx="4949964" cy="3783570"/>
          </a:xfrm>
        </p:grpSpPr>
        <p:sp>
          <p:nvSpPr>
            <p:cNvPr id="15" name="Rectangle 14"/>
            <p:cNvSpPr>
              <a:spLocks noChangeAspect="1"/>
            </p:cNvSpPr>
            <p:nvPr/>
          </p:nvSpPr>
          <p:spPr>
            <a:xfrm>
              <a:off x="417068" y="1880512"/>
              <a:ext cx="4949964" cy="3783570"/>
            </a:xfrm>
            <a:prstGeom prst="rect">
              <a:avLst/>
            </a:prstGeom>
            <a:solidFill>
              <a:srgbClr val="FFE148"/>
            </a:solidFill>
            <a:ln>
              <a:solidFill>
                <a:srgbClr val="FFE14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9850" y="1966719"/>
              <a:ext cx="4724400" cy="3611156"/>
            </a:xfrm>
            <a:prstGeom prst="rect">
              <a:avLst/>
            </a:prstGeom>
            <a:solidFill>
              <a:srgbClr val="00007F"/>
            </a:solidFill>
            <a:ln>
              <a:solidFill>
                <a:srgbClr val="0000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 descr="Unified Basketball - Lawson Tournament 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730" y="2075557"/>
              <a:ext cx="4524641" cy="3393481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63500" y="5210988"/>
            <a:ext cx="5590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solidFill>
                  <a:srgbClr val="00007F"/>
                </a:solidFill>
              </a:rPr>
              <a:t>Andrew James Lawson Foundation Invitational</a:t>
            </a:r>
            <a:endParaRPr lang="en-US" sz="2000" dirty="0" smtClean="0">
              <a:solidFill>
                <a:srgbClr val="00007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9650" y="5611099"/>
            <a:ext cx="878602" cy="87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844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5139" y="-85724"/>
            <a:ext cx="9534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rgbClr val="00007F"/>
                </a:solidFill>
              </a:rPr>
              <a:t>Participation</a:t>
            </a:r>
            <a:endParaRPr lang="en-US" sz="5400" u="sng" dirty="0">
              <a:solidFill>
                <a:srgbClr val="00007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2821" y="760414"/>
            <a:ext cx="8657979" cy="618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7F"/>
                </a:solidFill>
              </a:rPr>
              <a:t>			</a:t>
            </a:r>
            <a:r>
              <a:rPr lang="en-US" sz="2400" u="sng" dirty="0" smtClean="0">
                <a:solidFill>
                  <a:srgbClr val="00007F"/>
                </a:solidFill>
              </a:rPr>
              <a:t>2016-2017</a:t>
            </a:r>
            <a:r>
              <a:rPr lang="en-US" sz="2400" dirty="0" smtClean="0">
                <a:solidFill>
                  <a:srgbClr val="00007F"/>
                </a:solidFill>
              </a:rPr>
              <a:t>		</a:t>
            </a:r>
            <a:r>
              <a:rPr lang="en-US" sz="2400" u="sng" dirty="0" smtClean="0">
                <a:solidFill>
                  <a:srgbClr val="00007F"/>
                </a:solidFill>
              </a:rPr>
              <a:t>2017-2018</a:t>
            </a:r>
            <a:r>
              <a:rPr lang="en-US" sz="2400" dirty="0" smtClean="0">
                <a:solidFill>
                  <a:srgbClr val="00007F"/>
                </a:solidFill>
              </a:rPr>
              <a:t>		</a:t>
            </a:r>
            <a:r>
              <a:rPr lang="en-US" sz="2400" u="sng" dirty="0" smtClean="0">
                <a:solidFill>
                  <a:srgbClr val="00007F"/>
                </a:solidFill>
              </a:rPr>
              <a:t>2018-2019	</a:t>
            </a:r>
            <a:r>
              <a:rPr lang="en-US" sz="2400" dirty="0" smtClean="0">
                <a:solidFill>
                  <a:srgbClr val="00007F"/>
                </a:solidFill>
              </a:rPr>
              <a:t>	</a:t>
            </a:r>
            <a:r>
              <a:rPr lang="en-US" sz="2400" u="sng" dirty="0" smtClean="0">
                <a:solidFill>
                  <a:srgbClr val="00007F"/>
                </a:solidFill>
              </a:rPr>
              <a:t>2019-2020</a:t>
            </a:r>
          </a:p>
          <a:p>
            <a:endParaRPr lang="en-US" sz="2400" dirty="0" smtClean="0">
              <a:solidFill>
                <a:srgbClr val="00007F"/>
              </a:solidFill>
            </a:endParaRPr>
          </a:p>
          <a:p>
            <a:r>
              <a:rPr lang="en-US" sz="2400" dirty="0" smtClean="0">
                <a:solidFill>
                  <a:srgbClr val="00007F"/>
                </a:solidFill>
              </a:rPr>
              <a:t>Fall			379 (47%)		402 (50%)		401 (50%)		387 (50%)</a:t>
            </a:r>
          </a:p>
          <a:p>
            <a:endParaRPr lang="en-US" sz="2400" dirty="0" smtClean="0">
              <a:solidFill>
                <a:srgbClr val="00007F"/>
              </a:solidFill>
            </a:endParaRPr>
          </a:p>
          <a:p>
            <a:r>
              <a:rPr lang="en-US" sz="2400" dirty="0" smtClean="0">
                <a:solidFill>
                  <a:srgbClr val="00007F"/>
                </a:solidFill>
              </a:rPr>
              <a:t>Winter		241 (30%)		264 (33%)		284 (35%)		272 (35%)</a:t>
            </a:r>
          </a:p>
          <a:p>
            <a:endParaRPr lang="en-US" sz="2400" dirty="0">
              <a:solidFill>
                <a:srgbClr val="00007F"/>
              </a:solidFill>
            </a:endParaRPr>
          </a:p>
          <a:p>
            <a:r>
              <a:rPr lang="en-US" sz="2400" dirty="0" smtClean="0">
                <a:solidFill>
                  <a:srgbClr val="00007F"/>
                </a:solidFill>
              </a:rPr>
              <a:t>Spring		304</a:t>
            </a:r>
            <a:r>
              <a:rPr lang="en-US" sz="2400" dirty="0">
                <a:solidFill>
                  <a:srgbClr val="00007F"/>
                </a:solidFill>
              </a:rPr>
              <a:t> </a:t>
            </a:r>
            <a:r>
              <a:rPr lang="en-US" sz="2400" dirty="0" smtClean="0">
                <a:solidFill>
                  <a:srgbClr val="00007F"/>
                </a:solidFill>
              </a:rPr>
              <a:t>(38%)		337 (42%)		327 (40%)		N/A</a:t>
            </a:r>
          </a:p>
          <a:p>
            <a:endParaRPr lang="en-US" sz="2800" dirty="0" smtClean="0">
              <a:solidFill>
                <a:srgbClr val="00007F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7F"/>
                </a:solidFill>
              </a:rPr>
              <a:t>Through the winter season approximately 64% of the student body participated in an MIAA sport or MSAA athletic activity.</a:t>
            </a:r>
          </a:p>
          <a:p>
            <a:pPr algn="ctr"/>
            <a:endParaRPr lang="en-US" sz="2400" dirty="0">
              <a:solidFill>
                <a:srgbClr val="00007F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7F"/>
                </a:solidFill>
              </a:rPr>
              <a:t>In the summer of 2019 </a:t>
            </a:r>
          </a:p>
          <a:p>
            <a:pPr algn="ctr"/>
            <a:r>
              <a:rPr lang="en-US" sz="2400" dirty="0" smtClean="0">
                <a:solidFill>
                  <a:srgbClr val="00007F"/>
                </a:solidFill>
              </a:rPr>
              <a:t>greater than 220 students participated in the </a:t>
            </a:r>
          </a:p>
          <a:p>
            <a:pPr algn="ctr"/>
            <a:r>
              <a:rPr lang="en-US" sz="2400" dirty="0" smtClean="0">
                <a:solidFill>
                  <a:srgbClr val="00007F"/>
                </a:solidFill>
              </a:rPr>
              <a:t>HHS Athletic Strength &amp; Conditioning program.</a:t>
            </a:r>
          </a:p>
          <a:p>
            <a:pPr algn="ctr"/>
            <a:endParaRPr lang="en-US" sz="2800" dirty="0">
              <a:solidFill>
                <a:srgbClr val="00007F"/>
              </a:solidFill>
            </a:endParaRPr>
          </a:p>
          <a:p>
            <a:pPr algn="ctr"/>
            <a:endParaRPr lang="en-US" sz="2800" dirty="0" smtClean="0">
              <a:solidFill>
                <a:srgbClr val="00007F"/>
              </a:solidFill>
            </a:endParaRPr>
          </a:p>
        </p:txBody>
      </p:sp>
      <p:pic>
        <p:nvPicPr>
          <p:cNvPr id="9" name="Picture 8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8" y="77687"/>
            <a:ext cx="746379" cy="587502"/>
          </a:xfrm>
          <a:prstGeom prst="rect">
            <a:avLst/>
          </a:prstGeom>
        </p:spPr>
      </p:pic>
      <p:pic>
        <p:nvPicPr>
          <p:cNvPr id="10" name="Picture 9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66" y="77687"/>
            <a:ext cx="746379" cy="58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048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5139" y="79376"/>
            <a:ext cx="9534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rgbClr val="00007F"/>
                </a:solidFill>
              </a:rPr>
              <a:t>Team Recognitions</a:t>
            </a:r>
            <a:endParaRPr lang="en-US" sz="5400" u="sng" dirty="0">
              <a:solidFill>
                <a:srgbClr val="00007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00" y="2092201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solidFill>
                  <a:srgbClr val="00007F"/>
                </a:solidFill>
              </a:rPr>
              <a:t>Patriot League </a:t>
            </a:r>
            <a:r>
              <a:rPr lang="en-US" sz="3600" u="sng" dirty="0" smtClean="0">
                <a:solidFill>
                  <a:srgbClr val="00007F"/>
                </a:solidFill>
              </a:rPr>
              <a:t>Championships</a:t>
            </a:r>
            <a:endParaRPr lang="en-US" sz="3600" u="sng" dirty="0" smtClean="0">
              <a:solidFill>
                <a:srgbClr val="00007F"/>
              </a:solidFill>
            </a:endParaRPr>
          </a:p>
          <a:p>
            <a:pPr algn="ctr"/>
            <a:r>
              <a:rPr lang="en-US" sz="3600" dirty="0" smtClean="0">
                <a:solidFill>
                  <a:srgbClr val="00007F"/>
                </a:solidFill>
              </a:rPr>
              <a:t>Girls Cross Country, Girls Soccer, Cheerleading</a:t>
            </a:r>
          </a:p>
        </p:txBody>
      </p:sp>
      <p:pic>
        <p:nvPicPr>
          <p:cNvPr id="9" name="Picture 8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8" y="77687"/>
            <a:ext cx="746379" cy="587502"/>
          </a:xfrm>
          <a:prstGeom prst="rect">
            <a:avLst/>
          </a:prstGeom>
        </p:spPr>
      </p:pic>
      <p:pic>
        <p:nvPicPr>
          <p:cNvPr id="10" name="Picture 9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66" y="77687"/>
            <a:ext cx="746379" cy="5875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3500" y="1002706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00007F"/>
                </a:solidFill>
              </a:rPr>
              <a:t>Fall 2019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4200401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solidFill>
                  <a:srgbClr val="00007F"/>
                </a:solidFill>
              </a:rPr>
              <a:t>MIAA Academic Excellence Awards</a:t>
            </a:r>
          </a:p>
          <a:p>
            <a:pPr algn="ctr"/>
            <a:r>
              <a:rPr lang="en-US" sz="3600" dirty="0" smtClean="0">
                <a:solidFill>
                  <a:srgbClr val="00007F"/>
                </a:solidFill>
              </a:rPr>
              <a:t>18 out of 18 teams</a:t>
            </a:r>
          </a:p>
        </p:txBody>
      </p:sp>
    </p:spTree>
    <p:extLst>
      <p:ext uri="{BB962C8B-B14F-4D97-AF65-F5344CB8AC3E}">
        <p14:creationId xmlns:p14="http://schemas.microsoft.com/office/powerpoint/2010/main" val="2458446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5139" y="79376"/>
            <a:ext cx="9534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rgbClr val="00007F"/>
                </a:solidFill>
              </a:rPr>
              <a:t>Team Recognitions</a:t>
            </a:r>
            <a:endParaRPr lang="en-US" sz="5400" u="sng" dirty="0">
              <a:solidFill>
                <a:srgbClr val="00007F"/>
              </a:solidFill>
            </a:endParaRPr>
          </a:p>
        </p:txBody>
      </p:sp>
      <p:pic>
        <p:nvPicPr>
          <p:cNvPr id="11" name="Picture 10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8" y="77687"/>
            <a:ext cx="746379" cy="587502"/>
          </a:xfrm>
          <a:prstGeom prst="rect">
            <a:avLst/>
          </a:prstGeom>
        </p:spPr>
      </p:pic>
      <p:pic>
        <p:nvPicPr>
          <p:cNvPr id="12" name="Picture 11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66" y="77687"/>
            <a:ext cx="746379" cy="5875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500" y="1002706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00007F"/>
                </a:solidFill>
              </a:rPr>
              <a:t>Winter 2019 -2020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850" y="2092201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solidFill>
                  <a:srgbClr val="00007F"/>
                </a:solidFill>
              </a:rPr>
              <a:t>Patriot League </a:t>
            </a:r>
            <a:r>
              <a:rPr lang="en-US" sz="3600" u="sng" dirty="0" smtClean="0">
                <a:solidFill>
                  <a:srgbClr val="00007F"/>
                </a:solidFill>
              </a:rPr>
              <a:t>Championships</a:t>
            </a:r>
            <a:endParaRPr lang="en-US" sz="3600" u="sng" dirty="0" smtClean="0">
              <a:solidFill>
                <a:srgbClr val="00007F"/>
              </a:solidFill>
            </a:endParaRPr>
          </a:p>
          <a:p>
            <a:pPr algn="ctr"/>
            <a:r>
              <a:rPr lang="en-US" sz="3600" dirty="0" smtClean="0">
                <a:solidFill>
                  <a:srgbClr val="00007F"/>
                </a:solidFill>
              </a:rPr>
              <a:t>Boys Hockey, Gymnastics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850" y="390213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solidFill>
                  <a:srgbClr val="00007F"/>
                </a:solidFill>
              </a:rPr>
              <a:t>MIAA Academic Excellence Awards</a:t>
            </a:r>
          </a:p>
          <a:p>
            <a:pPr algn="ctr"/>
            <a:r>
              <a:rPr lang="en-US" sz="3600" dirty="0" smtClean="0">
                <a:solidFill>
                  <a:srgbClr val="00007F"/>
                </a:solidFill>
              </a:rPr>
              <a:t>15 out of 15 teams</a:t>
            </a:r>
          </a:p>
        </p:txBody>
      </p:sp>
    </p:spTree>
    <p:extLst>
      <p:ext uri="{BB962C8B-B14F-4D97-AF65-F5344CB8AC3E}">
        <p14:creationId xmlns:p14="http://schemas.microsoft.com/office/powerpoint/2010/main" val="1783266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5139" y="79376"/>
            <a:ext cx="9534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rgbClr val="00007F"/>
                </a:solidFill>
              </a:rPr>
              <a:t>Team Recognitions</a:t>
            </a:r>
            <a:endParaRPr lang="en-US" sz="5400" u="sng" dirty="0">
              <a:solidFill>
                <a:srgbClr val="00007F"/>
              </a:solidFill>
            </a:endParaRPr>
          </a:p>
        </p:txBody>
      </p:sp>
      <p:pic>
        <p:nvPicPr>
          <p:cNvPr id="11" name="Picture 10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8" y="77687"/>
            <a:ext cx="746379" cy="587502"/>
          </a:xfrm>
          <a:prstGeom prst="rect">
            <a:avLst/>
          </a:prstGeom>
        </p:spPr>
      </p:pic>
      <p:pic>
        <p:nvPicPr>
          <p:cNvPr id="12" name="Picture 11" descr="Logo-Headdress w-out 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66" y="77687"/>
            <a:ext cx="746379" cy="5875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500" y="1002706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00007F"/>
                </a:solidFill>
              </a:rPr>
              <a:t>Winter 2019 - 2020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500" y="174835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solidFill>
                  <a:srgbClr val="00007F"/>
                </a:solidFill>
              </a:rPr>
              <a:t>MIAA Championship</a:t>
            </a:r>
          </a:p>
          <a:p>
            <a:pPr algn="ctr"/>
            <a:r>
              <a:rPr lang="en-US" sz="3600" dirty="0" smtClean="0">
                <a:solidFill>
                  <a:srgbClr val="00007F"/>
                </a:solidFill>
              </a:rPr>
              <a:t>Boys Hockey - Division 3 State Champions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172046" y="3274076"/>
            <a:ext cx="4799909" cy="3220150"/>
            <a:chOff x="2486025" y="3655076"/>
            <a:chExt cx="4799909" cy="3220150"/>
          </a:xfrm>
        </p:grpSpPr>
        <p:sp>
          <p:nvSpPr>
            <p:cNvPr id="15" name="Rectangle 14"/>
            <p:cNvSpPr>
              <a:spLocks noChangeAspect="1"/>
            </p:cNvSpPr>
            <p:nvPr/>
          </p:nvSpPr>
          <p:spPr>
            <a:xfrm>
              <a:off x="2486025" y="3655076"/>
              <a:ext cx="4799909" cy="3220150"/>
            </a:xfrm>
            <a:prstGeom prst="rect">
              <a:avLst/>
            </a:prstGeom>
            <a:solidFill>
              <a:srgbClr val="000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 noChangeAspect="1"/>
            </p:cNvSpPr>
            <p:nvPr/>
          </p:nvSpPr>
          <p:spPr>
            <a:xfrm>
              <a:off x="2555926" y="3701972"/>
              <a:ext cx="4660107" cy="3126359"/>
            </a:xfrm>
            <a:prstGeom prst="rect">
              <a:avLst/>
            </a:prstGeom>
            <a:solidFill>
              <a:srgbClr val="FFE14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2623792" y="3747501"/>
              <a:ext cx="4524375" cy="3035300"/>
            </a:xfrm>
            <a:prstGeom prst="rect">
              <a:avLst/>
            </a:prstGeom>
            <a:solidFill>
              <a:srgbClr val="000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 descr="SoChamps-369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704" y="3798301"/>
              <a:ext cx="4400550" cy="2933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76279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14263</TotalTime>
  <Words>561</Words>
  <Application>Microsoft Macintosh PowerPoint</Application>
  <PresentationFormat>On-screen Show (4:3)</PresentationFormat>
  <Paragraphs>145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user</dc:creator>
  <cp:lastModifiedBy>Scott Hutchison</cp:lastModifiedBy>
  <cp:revision>149</cp:revision>
  <cp:lastPrinted>2017-03-22T12:51:18Z</cp:lastPrinted>
  <dcterms:created xsi:type="dcterms:W3CDTF">2014-08-27T23:37:56Z</dcterms:created>
  <dcterms:modified xsi:type="dcterms:W3CDTF">2020-06-12T13:12:18Z</dcterms:modified>
</cp:coreProperties>
</file>