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Palatino Linotype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0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25B62C8-7B52-4203-84EB-A631F9924144}">
  <a:tblStyle styleId="{825B62C8-7B52-4203-84EB-A631F992414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77F9AC3E-E1C0-4A97-9877-5DE63DDAC67F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0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latinoLinotype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PalatinoLinotype-regular.fntdata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font" Target="fonts/PalatinoLinotype-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PalatinoLinotype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7dee0f384_0_318:notes"/>
          <p:cNvSpPr/>
          <p:nvPr>
            <p:ph idx="2" type="sldImg"/>
          </p:nvPr>
        </p:nvSpPr>
        <p:spPr>
          <a:xfrm>
            <a:off x="330200" y="685488"/>
            <a:ext cx="619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0" name="Google Shape;130;g87dee0f384_0_318:notes"/>
          <p:cNvSpPr txBox="1"/>
          <p:nvPr>
            <p:ph idx="1" type="body"/>
          </p:nvPr>
        </p:nvSpPr>
        <p:spPr>
          <a:xfrm>
            <a:off x="685800" y="4344025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7dee0f384_0_333:notes"/>
          <p:cNvSpPr/>
          <p:nvPr>
            <p:ph idx="2" type="sldImg"/>
          </p:nvPr>
        </p:nvSpPr>
        <p:spPr>
          <a:xfrm>
            <a:off x="330200" y="685488"/>
            <a:ext cx="619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g87dee0f384_0_333:notes"/>
          <p:cNvSpPr txBox="1"/>
          <p:nvPr>
            <p:ph idx="1" type="body"/>
          </p:nvPr>
        </p:nvSpPr>
        <p:spPr>
          <a:xfrm>
            <a:off x="685800" y="4344025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7dee0f384_0_345:notes"/>
          <p:cNvSpPr/>
          <p:nvPr>
            <p:ph idx="2" type="sldImg"/>
          </p:nvPr>
        </p:nvSpPr>
        <p:spPr>
          <a:xfrm>
            <a:off x="330200" y="685488"/>
            <a:ext cx="619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5" name="Google Shape;145;g87dee0f384_0_345:notes"/>
          <p:cNvSpPr txBox="1"/>
          <p:nvPr>
            <p:ph idx="1" type="body"/>
          </p:nvPr>
        </p:nvSpPr>
        <p:spPr>
          <a:xfrm>
            <a:off x="685800" y="4344025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88a061493c_1_0:notes"/>
          <p:cNvSpPr/>
          <p:nvPr>
            <p:ph idx="2" type="sldImg"/>
          </p:nvPr>
        </p:nvSpPr>
        <p:spPr>
          <a:xfrm>
            <a:off x="330200" y="685488"/>
            <a:ext cx="619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1" name="Google Shape;151;g88a061493c_1_0:notes"/>
          <p:cNvSpPr txBox="1"/>
          <p:nvPr>
            <p:ph idx="1" type="body"/>
          </p:nvPr>
        </p:nvSpPr>
        <p:spPr>
          <a:xfrm>
            <a:off x="685800" y="4344025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7dee0f384_0_388:notes"/>
          <p:cNvSpPr/>
          <p:nvPr>
            <p:ph idx="2" type="sldImg"/>
          </p:nvPr>
        </p:nvSpPr>
        <p:spPr>
          <a:xfrm>
            <a:off x="330200" y="685488"/>
            <a:ext cx="619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g87dee0f384_0_388:notes"/>
          <p:cNvSpPr txBox="1"/>
          <p:nvPr>
            <p:ph idx="1" type="body"/>
          </p:nvPr>
        </p:nvSpPr>
        <p:spPr>
          <a:xfrm>
            <a:off x="685800" y="4344025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8a061493c_1_5:notes"/>
          <p:cNvSpPr/>
          <p:nvPr>
            <p:ph idx="2" type="sldImg"/>
          </p:nvPr>
        </p:nvSpPr>
        <p:spPr>
          <a:xfrm>
            <a:off x="330200" y="685488"/>
            <a:ext cx="619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3" name="Google Shape;163;g88a061493c_1_5:notes"/>
          <p:cNvSpPr txBox="1"/>
          <p:nvPr>
            <p:ph idx="1" type="body"/>
          </p:nvPr>
        </p:nvSpPr>
        <p:spPr>
          <a:xfrm>
            <a:off x="685800" y="4344025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80ce15c99_1_5:notes"/>
          <p:cNvSpPr/>
          <p:nvPr>
            <p:ph idx="2" type="sldImg"/>
          </p:nvPr>
        </p:nvSpPr>
        <p:spPr>
          <a:xfrm>
            <a:off x="330200" y="685488"/>
            <a:ext cx="619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9" name="Google Shape;169;g880ce15c99_1_5:notes"/>
          <p:cNvSpPr txBox="1"/>
          <p:nvPr>
            <p:ph idx="1" type="body"/>
          </p:nvPr>
        </p:nvSpPr>
        <p:spPr>
          <a:xfrm>
            <a:off x="685800" y="4344025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8a061493c_1_27:notes"/>
          <p:cNvSpPr/>
          <p:nvPr>
            <p:ph idx="2" type="sldImg"/>
          </p:nvPr>
        </p:nvSpPr>
        <p:spPr>
          <a:xfrm>
            <a:off x="330200" y="685488"/>
            <a:ext cx="619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5" name="Google Shape;175;g88a061493c_1_27:notes"/>
          <p:cNvSpPr txBox="1"/>
          <p:nvPr>
            <p:ph idx="1" type="body"/>
          </p:nvPr>
        </p:nvSpPr>
        <p:spPr>
          <a:xfrm>
            <a:off x="685800" y="4344025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8a061493c_1_20:notes"/>
          <p:cNvSpPr/>
          <p:nvPr>
            <p:ph idx="2" type="sldImg"/>
          </p:nvPr>
        </p:nvSpPr>
        <p:spPr>
          <a:xfrm>
            <a:off x="330200" y="685488"/>
            <a:ext cx="6197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1" name="Google Shape;181;g88a061493c_1_20:notes"/>
          <p:cNvSpPr txBox="1"/>
          <p:nvPr>
            <p:ph idx="1" type="body"/>
          </p:nvPr>
        </p:nvSpPr>
        <p:spPr>
          <a:xfrm>
            <a:off x="685800" y="4344025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alatino Linotype"/>
              <a:buNone/>
              <a:defRPr b="0" i="0" sz="4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alatino Linotype"/>
              <a:buNone/>
              <a:defRPr b="0" i="0" sz="4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alatino Linotype"/>
              <a:buNone/>
              <a:defRPr b="0" i="0" sz="4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latino Linotype"/>
              <a:buNone/>
              <a:defRPr b="1" i="0" sz="4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alatino Linotype"/>
              <a:buNone/>
              <a:defRPr b="0" i="0" sz="4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alatino Linotype"/>
              <a:buNone/>
              <a:defRPr b="0" i="0" sz="4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tino Linotype"/>
              <a:buNone/>
              <a:defRPr b="1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tino Linotype"/>
              <a:buNone/>
              <a:defRPr b="1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Google Shape;111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4" name="Google Shape;114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5" name="Google Shape;115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alatino Linotype"/>
              <a:buNone/>
              <a:defRPr b="0" i="0" sz="4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0" name="Google Shape;120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1" name="Google Shape;121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alatino Linotype"/>
              <a:buNone/>
              <a:defRPr b="0" i="0" sz="4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alatino Linotype"/>
              <a:buNone/>
              <a:defRPr b="0" i="0" sz="4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0" y="0"/>
            <a:ext cx="9144000" cy="205500"/>
          </a:xfrm>
          <a:prstGeom prst="rect">
            <a:avLst/>
          </a:prstGeom>
          <a:solidFill>
            <a:srgbClr val="000066"/>
          </a:solidFill>
          <a:ln cap="flat" cmpd="sng" w="25400">
            <a:solidFill>
              <a:srgbClr val="00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0" y="4937760"/>
            <a:ext cx="9144000" cy="205500"/>
          </a:xfrm>
          <a:prstGeom prst="rect">
            <a:avLst/>
          </a:prstGeom>
          <a:solidFill>
            <a:srgbClr val="000066"/>
          </a:solidFill>
          <a:ln cap="flat" cmpd="sng" w="25400">
            <a:solidFill>
              <a:srgbClr val="0000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PS H - White BG.jpg" id="58" name="Google Shape;58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341651" y="4800600"/>
            <a:ext cx="345525" cy="3429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670325" y="1547823"/>
            <a:ext cx="6868200" cy="15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Calibri"/>
              <a:buNone/>
            </a:pPr>
            <a:r>
              <a:rPr b="0" i="0" lang="en" sz="3200" u="none" cap="none" strike="noStrike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HANOVER PUBLIC SCHOOLS</a:t>
            </a:r>
            <a:br>
              <a:rPr b="0" i="0" lang="en" sz="3200" u="none" cap="none" strike="noStrike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" sz="3200" u="none" cap="none" strike="noStrike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FY </a:t>
            </a:r>
            <a:r>
              <a:rPr lang="en" sz="32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‘21</a:t>
            </a:r>
            <a:r>
              <a:rPr b="0" i="0" lang="en" sz="3200" u="none" cap="none" strike="noStrike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 BUDGET </a:t>
            </a:r>
            <a:r>
              <a:rPr lang="en" sz="32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UPDATE</a:t>
            </a:r>
            <a:endParaRPr sz="3200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Calibri"/>
              <a:buNone/>
            </a:pPr>
            <a:r>
              <a:rPr lang="en" sz="32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June 10, 2020 (Updated 6/11/2020)</a:t>
            </a:r>
            <a:endParaRPr/>
          </a:p>
        </p:txBody>
      </p:sp>
      <p:pic>
        <p:nvPicPr>
          <p:cNvPr descr="HPS H Transparent.png" id="133" name="Google Shape;13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6525" y="592925"/>
            <a:ext cx="798658" cy="7986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5"/>
          <p:cNvSpPr txBox="1"/>
          <p:nvPr/>
        </p:nvSpPr>
        <p:spPr>
          <a:xfrm>
            <a:off x="4538771" y="4946915"/>
            <a:ext cx="184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533400" y="4540163"/>
            <a:ext cx="8077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442913" y="228600"/>
            <a:ext cx="82581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Calibri"/>
              <a:buNone/>
            </a:pPr>
            <a:r>
              <a:rPr b="0" i="0" lang="en" sz="3600" u="none" cap="none" strike="noStrike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FY ‘</a:t>
            </a:r>
            <a:r>
              <a:rPr lang="en" sz="36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b="0" i="0" lang="en" sz="3600" u="none" cap="none" strike="noStrike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 Budget Approval Schedule</a:t>
            </a:r>
            <a:endParaRPr/>
          </a:p>
        </p:txBody>
      </p:sp>
      <p:graphicFrame>
        <p:nvGraphicFramePr>
          <p:cNvPr id="141" name="Google Shape;141;p26"/>
          <p:cNvGraphicFramePr/>
          <p:nvPr/>
        </p:nvGraphicFramePr>
        <p:xfrm>
          <a:off x="219600" y="106628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{825B62C8-7B52-4203-84EB-A631F9924144}</a:tableStyleId>
              </a:tblPr>
              <a:tblGrid>
                <a:gridCol w="2338775"/>
                <a:gridCol w="1443475"/>
                <a:gridCol w="5014075"/>
              </a:tblGrid>
              <a:tr h="625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Meeting purpose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Date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cap="none" strike="noStrike"/>
                        <a:t>Scheduled budget discussion and agenda items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</a:tr>
              <a:tr h="298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School Committee Vote</a:t>
                      </a:r>
                      <a:endParaRPr sz="12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March 11, 2020</a:t>
                      </a:r>
                      <a:endParaRPr sz="12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School Committee Voted Original Level Services Budget 4.2%</a:t>
                      </a:r>
                      <a:endParaRPr sz="1200" u="none" cap="none" strike="noStrike"/>
                    </a:p>
                  </a:txBody>
                  <a:tcPr marT="34300" marB="34300" marR="91450" marL="91450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School Committee</a:t>
                      </a:r>
                      <a:endParaRPr sz="12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April 21, 2020</a:t>
                      </a:r>
                      <a:endParaRPr sz="12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Vote to cut $400,000 from Operating Budget  at request of Town</a:t>
                      </a:r>
                      <a:endParaRPr sz="1200" u="none" cap="none" strike="noStrike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School Committee</a:t>
                      </a:r>
                      <a:endParaRPr sz="12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May  21, 2020</a:t>
                      </a:r>
                      <a:endParaRPr sz="12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School Committee asked to consider additional $400,000 cut to Operating Budget at request of Advisory Board</a:t>
                      </a:r>
                      <a:endParaRPr sz="12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School Committee and Advisory Committee</a:t>
                      </a:r>
                      <a:endParaRPr sz="12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June 3, 2020</a:t>
                      </a:r>
                      <a:endParaRPr sz="12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Update on reductions to revenue projections (State Aid) and process for addressing budget shortfalls</a:t>
                      </a:r>
                      <a:endParaRPr sz="12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School Committee </a:t>
                      </a:r>
                      <a:endParaRPr sz="12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June 10, 2020</a:t>
                      </a:r>
                      <a:endParaRPr sz="12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/>
                        <a:t>Update on budget reductions, staff layoffs, and ongoing process to address budget shortfalls </a:t>
                      </a:r>
                      <a:endParaRPr sz="12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8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Annual Town Meeting</a:t>
                      </a:r>
                      <a:endParaRPr sz="12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June 29, 2020</a:t>
                      </a:r>
                      <a:endParaRPr sz="12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See Town Meeting Warrant</a:t>
                      </a:r>
                      <a:endParaRPr sz="12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8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School Committee</a:t>
                      </a:r>
                      <a:endParaRPr sz="12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Summer 2020</a:t>
                      </a:r>
                      <a:endParaRPr sz="12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TBD</a:t>
                      </a:r>
                      <a:endParaRPr sz="1200"/>
                    </a:p>
                  </a:txBody>
                  <a:tcPr marT="34300" marB="34300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2" name="Google Shape;142;p26"/>
          <p:cNvSpPr txBox="1"/>
          <p:nvPr>
            <p:ph idx="12" type="sldNum"/>
          </p:nvPr>
        </p:nvSpPr>
        <p:spPr>
          <a:xfrm>
            <a:off x="6553200" y="46863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209550" y="205013"/>
            <a:ext cx="87249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Calibri"/>
              <a:buNone/>
            </a:pPr>
            <a:r>
              <a:rPr lang="en" sz="36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Budgeting and Planning Challenges</a:t>
            </a:r>
            <a:endParaRPr/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209550" y="766925"/>
            <a:ext cx="8829600" cy="4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Current Local Parameters: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•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Limited property tax increase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•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Limited use of free cash to offset state aid (revenue) shortfall: Under Consideration for Town/Schools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•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No new or increased user fees (schools)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Presently unknown and presumed to be reduced: </a:t>
            </a:r>
            <a:endParaRPr b="1" sz="17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spcBef>
                <a:spcPts val="480"/>
              </a:spcBef>
              <a:spcAft>
                <a:spcPts val="0"/>
              </a:spcAft>
              <a:buSzPts val="1500"/>
              <a:buFont typeface="Calibri"/>
              <a:buChar char="•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tate aid (Chapter 70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):  -10% = -$710,000</a:t>
            </a:r>
            <a:endParaRPr sz="1500"/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•"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 Breaker 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eimbu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rsement funds </a:t>
            </a: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(CB): - 30-40% = -$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170</a:t>
            </a: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,000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•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tate and federal grants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: -$50-$75,000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•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Revenue for school services and programs: TBD upon re-opening strategy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Unknown with budget impact: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spcBef>
                <a:spcPts val="480"/>
              </a:spcBef>
              <a:spcAft>
                <a:spcPts val="0"/>
              </a:spcAft>
              <a:buSzPts val="1500"/>
              <a:buFont typeface="Calibri"/>
              <a:buChar char="•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Will schools be open?  Virtual? Hybrid model? Staffing for both?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•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Will there be transportation? 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•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Will special education needs/expenses increase beyond available funding?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•"/>
            </a:pP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Will Full Day Kindergarten be offered? If no = $500,000 revenue loss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209550" y="205013"/>
            <a:ext cx="87249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Calibri"/>
              <a:buNone/>
            </a:pPr>
            <a:r>
              <a:rPr lang="en" sz="36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Personnel Update</a:t>
            </a:r>
            <a:endParaRPr/>
          </a:p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157200" y="766925"/>
            <a:ext cx="8829600" cy="42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Total salary reductions =$3.1 million exceeds current deficit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Notifications and/or (pink slips) issued to 53 HPS Staff prior to statutory June 15th deadline: </a:t>
            </a:r>
            <a:r>
              <a:rPr lang="en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Updated 6/11/2020)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–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35 teachers: all year 1, 2, and most year 3 teachers 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across all disciplines and all four schools 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plus lowest seniority specialists (art, music, PE, tech)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–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10 paraprofessionals  (uncertainty on programming needs/FDK)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–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4 administrative assistants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–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4 Positions unfilled (Retirements and Leaves of Absence)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If state aid holds at -10% or better,  Recall based on critical need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Will be recalled in phases as revenue picture become clearer and what school will look like next year due to COVID restrictions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90 School Department staff remain furloughed through June 30, 2020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idx="12" type="sldNum"/>
          </p:nvPr>
        </p:nvSpPr>
        <p:spPr>
          <a:xfrm>
            <a:off x="6553200" y="46863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60" name="Google Shape;160;p29"/>
          <p:cNvGraphicFramePr/>
          <p:nvPr/>
        </p:nvGraphicFramePr>
        <p:xfrm>
          <a:off x="779825" y="545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{77F9AC3E-E1C0-4A97-9877-5DE63DDAC67F}</a:tableStyleId>
              </a:tblPr>
              <a:tblGrid>
                <a:gridCol w="1848500"/>
                <a:gridCol w="1027425"/>
                <a:gridCol w="1424700"/>
                <a:gridCol w="1712375"/>
                <a:gridCol w="1893975"/>
              </a:tblGrid>
              <a:tr h="492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Before Covid 19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March 11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$30,445,776.00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+</a:t>
                      </a:r>
                      <a:r>
                        <a:rPr b="1" lang="en" sz="1000"/>
                        <a:t>$1,227,150.00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Level Services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0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Budget Phase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Date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Amount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(</a:t>
                      </a:r>
                      <a:r>
                        <a:rPr b="1" lang="en" sz="1000"/>
                        <a:t>Decrease)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882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Phase 1 cuts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April 21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$30,045,776.00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-$400,000.00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Local - budget constraints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7456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Phase 2 cuts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TBD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$29,645,776.00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-$400,000.00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Local - reduce use of free cash (under evaluation)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410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Phase 3 cuts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Summer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$29,430,776.00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-$215,000.00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State </a:t>
                      </a:r>
                      <a:r>
                        <a:rPr lang="en" sz="1000"/>
                        <a:t>Grants  (-30-40%)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</a:tr>
              <a:tr h="410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Phase 4 cuts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Summer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$28,720,776.00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-$710,000.00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Ch. 70 State Aid (-10%)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03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Totals: Operating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$28,720,776.00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-$1,725,000.00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209550" y="205013"/>
            <a:ext cx="87249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Calibri"/>
              <a:buNone/>
            </a:pPr>
            <a:r>
              <a:rPr lang="en" sz="36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Closing the Gap: Part 1</a:t>
            </a:r>
            <a:endParaRPr/>
          </a:p>
        </p:txBody>
      </p:sp>
      <p:sp>
        <p:nvSpPr>
          <p:cNvPr id="166" name="Google Shape;166;p30"/>
          <p:cNvSpPr txBox="1"/>
          <p:nvPr>
            <p:ph idx="1" type="body"/>
          </p:nvPr>
        </p:nvSpPr>
        <p:spPr>
          <a:xfrm>
            <a:off x="209550" y="766925"/>
            <a:ext cx="8829600" cy="40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20% Reduction of Expenses to Supplies and Technology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Reduction of three administrators: HMS Asst. Principal, HHS Humanities Director, Technology Director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Administration/non-union salary freeze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Leaving teacher positions vacant via attrition: HHS Foreign Language, HHS Social Studies, HHS Guidance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SzPts val="2300"/>
              <a:buFont typeface="Calibri"/>
              <a:buChar char="•"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Reductions to professional development and training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2743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" sz="23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-$625,000</a:t>
            </a:r>
            <a:endParaRPr sz="23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Calibri"/>
              <a:buChar char="•"/>
            </a:pPr>
            <a:r>
              <a:rPr lang="en" sz="2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this level - no layoffs, no increase to elementary or HMS class size, and no impact on special education and art, music, PE, tech</a:t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209550" y="205013"/>
            <a:ext cx="87249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Calibri"/>
              <a:buNone/>
            </a:pPr>
            <a:r>
              <a:rPr lang="en" sz="36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Closing</a:t>
            </a:r>
            <a:r>
              <a:rPr lang="en" sz="36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 the Budget: Part 2</a:t>
            </a:r>
            <a:endParaRPr/>
          </a:p>
        </p:txBody>
      </p:sp>
      <p:sp>
        <p:nvSpPr>
          <p:cNvPr id="172" name="Google Shape;172;p31"/>
          <p:cNvSpPr txBox="1"/>
          <p:nvPr>
            <p:ph idx="1" type="body"/>
          </p:nvPr>
        </p:nvSpPr>
        <p:spPr>
          <a:xfrm>
            <a:off x="157200" y="963675"/>
            <a:ext cx="88296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Additional reductions beyond -$625,000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Notifications (pink slips) to affected HPS Staff for reduction in force to cover anticipated budget gap and unknown programming needs for 2020-2021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Offer local early retirement incentive for teachers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Enter into negotiations with unions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Continue to work with Hanover leadership, Boards, Committees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Calibri"/>
              <a:buChar char="•"/>
            </a:pPr>
            <a:r>
              <a:rPr lang="en" sz="2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Monitor and advocate for state funding and preservation of state aid and grants: </a:t>
            </a:r>
            <a:r>
              <a:rPr lang="en" sz="2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is critical</a:t>
            </a:r>
            <a:endParaRPr sz="22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•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Advocate for, and pursue, federal funding (CARES Act, and more?)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title"/>
          </p:nvPr>
        </p:nvSpPr>
        <p:spPr>
          <a:xfrm>
            <a:off x="209550" y="205013"/>
            <a:ext cx="87249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Calibri"/>
              <a:buNone/>
            </a:pPr>
            <a:r>
              <a:rPr lang="en" sz="36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FAQ</a:t>
            </a:r>
            <a:endParaRPr/>
          </a:p>
        </p:txBody>
      </p:sp>
      <p:sp>
        <p:nvSpPr>
          <p:cNvPr id="178" name="Google Shape;178;p32"/>
          <p:cNvSpPr txBox="1"/>
          <p:nvPr>
            <p:ph idx="1" type="body"/>
          </p:nvPr>
        </p:nvSpPr>
        <p:spPr>
          <a:xfrm>
            <a:off x="209550" y="766925"/>
            <a:ext cx="8829600" cy="40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Why furloughs this year, and how did we determine furloughs for this year?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" sz="2500">
                <a:latin typeface="Calibri"/>
                <a:ea typeface="Calibri"/>
                <a:cs typeface="Calibri"/>
                <a:sym typeface="Calibri"/>
              </a:rPr>
              <a:t>How are we going to make this work in September with 10 kids in a room, wearing masks, and not touching each other? 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•"/>
            </a:pPr>
            <a:r>
              <a:rPr lang="en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Will there be athletics in the fall?  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•"/>
            </a:pPr>
            <a:r>
              <a:rPr lang="en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Will there be bus transportation next year?  How are you going to manage social distancing on busses without adding 20 more busses?  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Calibri"/>
              <a:buChar char="•"/>
            </a:pPr>
            <a:r>
              <a:rPr lang="en" sz="2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Will there be before/after school care next year?  </a:t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657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2038925" y="1556775"/>
            <a:ext cx="4589400" cy="15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Calibri"/>
              <a:buNone/>
            </a:pPr>
            <a:r>
              <a:rPr lang="en" sz="32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rPr>
              <a:t>Questions and Comments</a:t>
            </a:r>
            <a:endParaRPr/>
          </a:p>
        </p:txBody>
      </p:sp>
      <p:pic>
        <p:nvPicPr>
          <p:cNvPr descr="HPS H Transparent.png" id="184" name="Google Shape;18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6525" y="592925"/>
            <a:ext cx="798658" cy="79865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3"/>
          <p:cNvSpPr txBox="1"/>
          <p:nvPr/>
        </p:nvSpPr>
        <p:spPr>
          <a:xfrm>
            <a:off x="4538771" y="4946915"/>
            <a:ext cx="184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33"/>
          <p:cNvSpPr txBox="1"/>
          <p:nvPr/>
        </p:nvSpPr>
        <p:spPr>
          <a:xfrm>
            <a:off x="533400" y="4540163"/>
            <a:ext cx="8077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